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</p:sldMasterIdLst>
  <p:notesMasterIdLst>
    <p:notesMasterId r:id="rId89"/>
  </p:notesMasterIdLst>
  <p:sldIdLst>
    <p:sldId id="256" r:id="rId6"/>
    <p:sldId id="267" r:id="rId7"/>
    <p:sldId id="260" r:id="rId8"/>
    <p:sldId id="259" r:id="rId9"/>
    <p:sldId id="261" r:id="rId10"/>
    <p:sldId id="439" r:id="rId11"/>
    <p:sldId id="443" r:id="rId12"/>
    <p:sldId id="444" r:id="rId13"/>
    <p:sldId id="263" r:id="rId14"/>
    <p:sldId id="321" r:id="rId15"/>
    <p:sldId id="320" r:id="rId16"/>
    <p:sldId id="325" r:id="rId17"/>
    <p:sldId id="339" r:id="rId18"/>
    <p:sldId id="441" r:id="rId19"/>
    <p:sldId id="338" r:id="rId20"/>
    <p:sldId id="442" r:id="rId21"/>
    <p:sldId id="337" r:id="rId22"/>
    <p:sldId id="345" r:id="rId23"/>
    <p:sldId id="354" r:id="rId24"/>
    <p:sldId id="348" r:id="rId25"/>
    <p:sldId id="341" r:id="rId26"/>
    <p:sldId id="343" r:id="rId27"/>
    <p:sldId id="344" r:id="rId28"/>
    <p:sldId id="351" r:id="rId29"/>
    <p:sldId id="437" r:id="rId30"/>
    <p:sldId id="438" r:id="rId31"/>
    <p:sldId id="436" r:id="rId32"/>
    <p:sldId id="268" r:id="rId33"/>
    <p:sldId id="269" r:id="rId34"/>
    <p:sldId id="411" r:id="rId35"/>
    <p:sldId id="427" r:id="rId36"/>
    <p:sldId id="409" r:id="rId37"/>
    <p:sldId id="412" r:id="rId38"/>
    <p:sldId id="289" r:id="rId39"/>
    <p:sldId id="288" r:id="rId40"/>
    <p:sldId id="280" r:id="rId41"/>
    <p:sldId id="413" r:id="rId42"/>
    <p:sldId id="418" r:id="rId43"/>
    <p:sldId id="426" r:id="rId44"/>
    <p:sldId id="423" r:id="rId45"/>
    <p:sldId id="417" r:id="rId46"/>
    <p:sldId id="428" r:id="rId47"/>
    <p:sldId id="420" r:id="rId48"/>
    <p:sldId id="419" r:id="rId49"/>
    <p:sldId id="421" r:id="rId50"/>
    <p:sldId id="406" r:id="rId51"/>
    <p:sldId id="422" r:id="rId52"/>
    <p:sldId id="431" r:id="rId53"/>
    <p:sldId id="432" r:id="rId54"/>
    <p:sldId id="430" r:id="rId55"/>
    <p:sldId id="283" r:id="rId56"/>
    <p:sldId id="276" r:id="rId57"/>
    <p:sldId id="274" r:id="rId58"/>
    <p:sldId id="275" r:id="rId59"/>
    <p:sldId id="297" r:id="rId60"/>
    <p:sldId id="279" r:id="rId61"/>
    <p:sldId id="278" r:id="rId62"/>
    <p:sldId id="270" r:id="rId63"/>
    <p:sldId id="424" r:id="rId64"/>
    <p:sldId id="293" r:id="rId65"/>
    <p:sldId id="404" r:id="rId66"/>
    <p:sldId id="410" r:id="rId67"/>
    <p:sldId id="400" r:id="rId68"/>
    <p:sldId id="402" r:id="rId69"/>
    <p:sldId id="403" r:id="rId70"/>
    <p:sldId id="405" r:id="rId71"/>
    <p:sldId id="399" r:id="rId72"/>
    <p:sldId id="294" r:id="rId73"/>
    <p:sldId id="393" r:id="rId74"/>
    <p:sldId id="281" r:id="rId75"/>
    <p:sldId id="396" r:id="rId76"/>
    <p:sldId id="434" r:id="rId77"/>
    <p:sldId id="395" r:id="rId78"/>
    <p:sldId id="392" r:id="rId79"/>
    <p:sldId id="391" r:id="rId80"/>
    <p:sldId id="386" r:id="rId81"/>
    <p:sldId id="388" r:id="rId82"/>
    <p:sldId id="387" r:id="rId83"/>
    <p:sldId id="389" r:id="rId84"/>
    <p:sldId id="273" r:id="rId85"/>
    <p:sldId id="435" r:id="rId86"/>
    <p:sldId id="266" r:id="rId87"/>
    <p:sldId id="258" r:id="rId88"/>
  </p:sldIdLst>
  <p:sldSz cx="9906000" cy="6858000" type="A4"/>
  <p:notesSz cx="6858000" cy="9144000"/>
  <p:defaultTextStyle>
    <a:defPPr>
      <a:defRPr lang="nl-NL"/>
    </a:defPPr>
    <a:lvl1pPr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514350" indent="-57150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1030288" indent="-115888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546225" indent="-174625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2062163" indent="-233363" algn="ctr" defTabSz="1030288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4ABFC-3123-4475-9729-CB1B558FBA95}" v="91" dt="2022-04-12T17:44:30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79" d="100"/>
          <a:sy n="79" d="100"/>
        </p:scale>
        <p:origin x="43" y="6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de, JCJ (Jink)" userId="4ef21b44-81b7-4ebc-bb7e-31efdeb29dd8" providerId="ADAL" clId="{41D4ABFC-3123-4475-9729-CB1B558FBA95}"/>
    <pc:docChg chg="undo custSel addSld delSld modSld sldOrd">
      <pc:chgData name="Gude, JCJ (Jink)" userId="4ef21b44-81b7-4ebc-bb7e-31efdeb29dd8" providerId="ADAL" clId="{41D4ABFC-3123-4475-9729-CB1B558FBA95}" dt="2022-04-25T09:28:21.757" v="954" actId="20577"/>
      <pc:docMkLst>
        <pc:docMk/>
      </pc:docMkLst>
      <pc:sldChg chg="modSp mod">
        <pc:chgData name="Gude, JCJ (Jink)" userId="4ef21b44-81b7-4ebc-bb7e-31efdeb29dd8" providerId="ADAL" clId="{41D4ABFC-3123-4475-9729-CB1B558FBA95}" dt="2022-04-13T09:53:57.240" v="945" actId="20577"/>
        <pc:sldMkLst>
          <pc:docMk/>
          <pc:sldMk cId="0" sldId="259"/>
        </pc:sldMkLst>
        <pc:spChg chg="mod">
          <ac:chgData name="Gude, JCJ (Jink)" userId="4ef21b44-81b7-4ebc-bb7e-31efdeb29dd8" providerId="ADAL" clId="{41D4ABFC-3123-4475-9729-CB1B558FBA95}" dt="2022-04-13T09:52:48.230" v="922" actId="20577"/>
          <ac:spMkLst>
            <pc:docMk/>
            <pc:sldMk cId="0" sldId="259"/>
            <ac:spMk id="39938" creationId="{00000000-0000-0000-0000-000000000000}"/>
          </ac:spMkLst>
        </pc:spChg>
        <pc:spChg chg="mod">
          <ac:chgData name="Gude, JCJ (Jink)" userId="4ef21b44-81b7-4ebc-bb7e-31efdeb29dd8" providerId="ADAL" clId="{41D4ABFC-3123-4475-9729-CB1B558FBA95}" dt="2022-04-13T09:53:57.240" v="945" actId="20577"/>
          <ac:spMkLst>
            <pc:docMk/>
            <pc:sldMk cId="0" sldId="259"/>
            <ac:spMk id="39939" creationId="{00000000-0000-0000-0000-000000000000}"/>
          </ac:spMkLst>
        </pc:spChg>
      </pc:sldChg>
      <pc:sldChg chg="addSp delSp modSp ord modNotesTx">
        <pc:chgData name="Gude, JCJ (Jink)" userId="4ef21b44-81b7-4ebc-bb7e-31efdeb29dd8" providerId="ADAL" clId="{41D4ABFC-3123-4475-9729-CB1B558FBA95}" dt="2022-04-12T17:40:54.266" v="876" actId="20577"/>
        <pc:sldMkLst>
          <pc:docMk/>
          <pc:sldMk cId="2585758056" sldId="260"/>
        </pc:sldMkLst>
        <pc:picChg chg="add mod">
          <ac:chgData name="Gude, JCJ (Jink)" userId="4ef21b44-81b7-4ebc-bb7e-31efdeb29dd8" providerId="ADAL" clId="{41D4ABFC-3123-4475-9729-CB1B558FBA95}" dt="2022-04-11T13:32:42.786" v="167"/>
          <ac:picMkLst>
            <pc:docMk/>
            <pc:sldMk cId="2585758056" sldId="260"/>
            <ac:picMk id="4" creationId="{D6A87CC7-0455-477D-BFC6-65A1E262B08D}"/>
          </ac:picMkLst>
        </pc:picChg>
        <pc:picChg chg="add del mod">
          <ac:chgData name="Gude, JCJ (Jink)" userId="4ef21b44-81b7-4ebc-bb7e-31efdeb29dd8" providerId="ADAL" clId="{41D4ABFC-3123-4475-9729-CB1B558FBA95}" dt="2022-04-12T17:37:45.401" v="819" actId="478"/>
          <ac:picMkLst>
            <pc:docMk/>
            <pc:sldMk cId="2585758056" sldId="260"/>
            <ac:picMk id="45" creationId="{3A5875D1-30A4-4773-87B8-B695BB0C58B7}"/>
          </ac:picMkLst>
        </pc:picChg>
        <pc:picChg chg="add del mod">
          <ac:chgData name="Gude, JCJ (Jink)" userId="4ef21b44-81b7-4ebc-bb7e-31efdeb29dd8" providerId="ADAL" clId="{41D4ABFC-3123-4475-9729-CB1B558FBA95}" dt="2022-04-12T17:39:41.860" v="846" actId="478"/>
          <ac:picMkLst>
            <pc:docMk/>
            <pc:sldMk cId="2585758056" sldId="260"/>
            <ac:picMk id="46" creationId="{9AE5885A-60AC-4F78-8E8C-3CF65D2DEB94}"/>
          </ac:picMkLst>
        </pc:picChg>
        <pc:picChg chg="add mod">
          <ac:chgData name="Gude, JCJ (Jink)" userId="4ef21b44-81b7-4ebc-bb7e-31efdeb29dd8" providerId="ADAL" clId="{41D4ABFC-3123-4475-9729-CB1B558FBA95}" dt="2022-04-12T17:34:10.306" v="802" actId="1076"/>
          <ac:picMkLst>
            <pc:docMk/>
            <pc:sldMk cId="2585758056" sldId="260"/>
            <ac:picMk id="2050" creationId="{1A71E624-6EF1-4C0C-98B3-A5A434833B35}"/>
          </ac:picMkLst>
        </pc:picChg>
        <pc:picChg chg="add del">
          <ac:chgData name="Gude, JCJ (Jink)" userId="4ef21b44-81b7-4ebc-bb7e-31efdeb29dd8" providerId="ADAL" clId="{41D4ABFC-3123-4475-9729-CB1B558FBA95}" dt="2022-04-12T17:37:54.799" v="822" actId="478"/>
          <ac:picMkLst>
            <pc:docMk/>
            <pc:sldMk cId="2585758056" sldId="260"/>
            <ac:picMk id="2051" creationId="{5154CAF8-DA33-47AF-894D-8C312A8359BA}"/>
          </ac:picMkLst>
        </pc:picChg>
        <pc:picChg chg="add del">
          <ac:chgData name="Gude, JCJ (Jink)" userId="4ef21b44-81b7-4ebc-bb7e-31efdeb29dd8" providerId="ADAL" clId="{41D4ABFC-3123-4475-9729-CB1B558FBA95}" dt="2022-04-12T17:37:56.495" v="823" actId="478"/>
          <ac:picMkLst>
            <pc:docMk/>
            <pc:sldMk cId="2585758056" sldId="260"/>
            <ac:picMk id="2052" creationId="{B420053F-8046-44E1-ACC4-BEDF860D51B2}"/>
          </ac:picMkLst>
        </pc:picChg>
        <pc:picChg chg="add del">
          <ac:chgData name="Gude, JCJ (Jink)" userId="4ef21b44-81b7-4ebc-bb7e-31efdeb29dd8" providerId="ADAL" clId="{41D4ABFC-3123-4475-9729-CB1B558FBA95}" dt="2022-04-12T17:38:02.150" v="824" actId="478"/>
          <ac:picMkLst>
            <pc:docMk/>
            <pc:sldMk cId="2585758056" sldId="260"/>
            <ac:picMk id="2053" creationId="{347E8500-BE51-4A7E-9672-D0ECDBA84E1C}"/>
          </ac:picMkLst>
        </pc:picChg>
        <pc:picChg chg="add del">
          <ac:chgData name="Gude, JCJ (Jink)" userId="4ef21b44-81b7-4ebc-bb7e-31efdeb29dd8" providerId="ADAL" clId="{41D4ABFC-3123-4475-9729-CB1B558FBA95}" dt="2022-04-12T17:38:04.302" v="825" actId="478"/>
          <ac:picMkLst>
            <pc:docMk/>
            <pc:sldMk cId="2585758056" sldId="260"/>
            <ac:picMk id="2054" creationId="{B59A3539-47A4-4BB9-89EB-3310B04978C8}"/>
          </ac:picMkLst>
        </pc:picChg>
        <pc:picChg chg="add del">
          <ac:chgData name="Gude, JCJ (Jink)" userId="4ef21b44-81b7-4ebc-bb7e-31efdeb29dd8" providerId="ADAL" clId="{41D4ABFC-3123-4475-9729-CB1B558FBA95}" dt="2022-04-12T17:38:06.610" v="826" actId="478"/>
          <ac:picMkLst>
            <pc:docMk/>
            <pc:sldMk cId="2585758056" sldId="260"/>
            <ac:picMk id="2055" creationId="{58523C85-2EBC-4703-89D8-99970E5E67D1}"/>
          </ac:picMkLst>
        </pc:picChg>
        <pc:picChg chg="add del">
          <ac:chgData name="Gude, JCJ (Jink)" userId="4ef21b44-81b7-4ebc-bb7e-31efdeb29dd8" providerId="ADAL" clId="{41D4ABFC-3123-4475-9729-CB1B558FBA95}" dt="2022-04-12T17:34:45.809" v="805" actId="478"/>
          <ac:picMkLst>
            <pc:docMk/>
            <pc:sldMk cId="2585758056" sldId="260"/>
            <ac:picMk id="2056" creationId="{B6FA787B-B42B-443B-8C0F-60ECE15A4EE7}"/>
          </ac:picMkLst>
        </pc:picChg>
        <pc:picChg chg="add mod">
          <ac:chgData name="Gude, JCJ (Jink)" userId="4ef21b44-81b7-4ebc-bb7e-31efdeb29dd8" providerId="ADAL" clId="{41D4ABFC-3123-4475-9729-CB1B558FBA95}" dt="2022-04-12T17:33:39.550" v="798" actId="1076"/>
          <ac:picMkLst>
            <pc:docMk/>
            <pc:sldMk cId="2585758056" sldId="260"/>
            <ac:picMk id="2057" creationId="{1260B622-21B4-4384-8791-B7ADCB988760}"/>
          </ac:picMkLst>
        </pc:picChg>
        <pc:picChg chg="add mod">
          <ac:chgData name="Gude, JCJ (Jink)" userId="4ef21b44-81b7-4ebc-bb7e-31efdeb29dd8" providerId="ADAL" clId="{41D4ABFC-3123-4475-9729-CB1B558FBA95}" dt="2022-04-12T17:33:51.015" v="800" actId="1076"/>
          <ac:picMkLst>
            <pc:docMk/>
            <pc:sldMk cId="2585758056" sldId="260"/>
            <ac:picMk id="2058" creationId="{5C7D83AD-6F1B-47D1-9FD7-8BCB5489B28E}"/>
          </ac:picMkLst>
        </pc:picChg>
        <pc:picChg chg="add mod">
          <ac:chgData name="Gude, JCJ (Jink)" userId="4ef21b44-81b7-4ebc-bb7e-31efdeb29dd8" providerId="ADAL" clId="{41D4ABFC-3123-4475-9729-CB1B558FBA95}" dt="2022-04-12T17:33:46.063" v="799" actId="1076"/>
          <ac:picMkLst>
            <pc:docMk/>
            <pc:sldMk cId="2585758056" sldId="260"/>
            <ac:picMk id="2059" creationId="{A5B51100-F34D-4B77-AC7B-4B9E40D015B7}"/>
          </ac:picMkLst>
        </pc:picChg>
        <pc:picChg chg="add del">
          <ac:chgData name="Gude, JCJ (Jink)" userId="4ef21b44-81b7-4ebc-bb7e-31efdeb29dd8" providerId="ADAL" clId="{41D4ABFC-3123-4475-9729-CB1B558FBA95}" dt="2022-04-12T17:34:54.208" v="806" actId="478"/>
          <ac:picMkLst>
            <pc:docMk/>
            <pc:sldMk cId="2585758056" sldId="260"/>
            <ac:picMk id="2060" creationId="{0C2878C0-9262-44FE-B19F-61845AE1C3B9}"/>
          </ac:picMkLst>
        </pc:picChg>
        <pc:picChg chg="add del mod">
          <ac:chgData name="Gude, JCJ (Jink)" userId="4ef21b44-81b7-4ebc-bb7e-31efdeb29dd8" providerId="ADAL" clId="{41D4ABFC-3123-4475-9729-CB1B558FBA95}" dt="2022-04-12T17:37:47.604" v="820" actId="478"/>
          <ac:picMkLst>
            <pc:docMk/>
            <pc:sldMk cId="2585758056" sldId="260"/>
            <ac:picMk id="2061" creationId="{8C223F1E-F7D2-48F1-A344-2D9E2ADD7D4B}"/>
          </ac:picMkLst>
        </pc:picChg>
        <pc:picChg chg="add del mod">
          <ac:chgData name="Gude, JCJ (Jink)" userId="4ef21b44-81b7-4ebc-bb7e-31efdeb29dd8" providerId="ADAL" clId="{41D4ABFC-3123-4475-9729-CB1B558FBA95}" dt="2022-04-12T17:37:49.752" v="821" actId="478"/>
          <ac:picMkLst>
            <pc:docMk/>
            <pc:sldMk cId="2585758056" sldId="260"/>
            <ac:picMk id="2062" creationId="{CA8D5B78-4ABD-4A21-B198-190A5E3991FC}"/>
          </ac:picMkLst>
        </pc:picChg>
        <pc:picChg chg="add del">
          <ac:chgData name="Gude, JCJ (Jink)" userId="4ef21b44-81b7-4ebc-bb7e-31efdeb29dd8" providerId="ADAL" clId="{41D4ABFC-3123-4475-9729-CB1B558FBA95}" dt="2022-04-12T17:38:10.773" v="827" actId="478"/>
          <ac:picMkLst>
            <pc:docMk/>
            <pc:sldMk cId="2585758056" sldId="260"/>
            <ac:picMk id="2063" creationId="{89D4D9E1-68B2-4F67-8847-452AF7F5118D}"/>
          </ac:picMkLst>
        </pc:picChg>
        <pc:picChg chg="add mod">
          <ac:chgData name="Gude, JCJ (Jink)" userId="4ef21b44-81b7-4ebc-bb7e-31efdeb29dd8" providerId="ADAL" clId="{41D4ABFC-3123-4475-9729-CB1B558FBA95}" dt="2022-04-12T17:33:56.036" v="801" actId="1076"/>
          <ac:picMkLst>
            <pc:docMk/>
            <pc:sldMk cId="2585758056" sldId="260"/>
            <ac:picMk id="2064" creationId="{997CC4B1-B305-4EA9-AC50-1F6AB5F05981}"/>
          </ac:picMkLst>
        </pc:picChg>
        <pc:picChg chg="add del">
          <ac:chgData name="Gude, JCJ (Jink)" userId="4ef21b44-81b7-4ebc-bb7e-31efdeb29dd8" providerId="ADAL" clId="{41D4ABFC-3123-4475-9729-CB1B558FBA95}" dt="2022-04-12T17:38:12.886" v="828" actId="478"/>
          <ac:picMkLst>
            <pc:docMk/>
            <pc:sldMk cId="2585758056" sldId="260"/>
            <ac:picMk id="2065" creationId="{465552DE-0B8D-4C39-9349-57A6EC9D86D1}"/>
          </ac:picMkLst>
        </pc:picChg>
        <pc:picChg chg="add del">
          <ac:chgData name="Gude, JCJ (Jink)" userId="4ef21b44-81b7-4ebc-bb7e-31efdeb29dd8" providerId="ADAL" clId="{41D4ABFC-3123-4475-9729-CB1B558FBA95}" dt="2022-04-12T17:38:15.164" v="829" actId="478"/>
          <ac:picMkLst>
            <pc:docMk/>
            <pc:sldMk cId="2585758056" sldId="260"/>
            <ac:picMk id="2066" creationId="{03B2ED1F-4B4E-4579-85AE-A22D652668DE}"/>
          </ac:picMkLst>
        </pc:picChg>
        <pc:picChg chg="add del">
          <ac:chgData name="Gude, JCJ (Jink)" userId="4ef21b44-81b7-4ebc-bb7e-31efdeb29dd8" providerId="ADAL" clId="{41D4ABFC-3123-4475-9729-CB1B558FBA95}" dt="2022-04-12T17:38:17.092" v="830" actId="478"/>
          <ac:picMkLst>
            <pc:docMk/>
            <pc:sldMk cId="2585758056" sldId="260"/>
            <ac:picMk id="2067" creationId="{638A3808-111C-4899-8368-C71D098A0A6E}"/>
          </ac:picMkLst>
        </pc:picChg>
        <pc:picChg chg="add del">
          <ac:chgData name="Gude, JCJ (Jink)" userId="4ef21b44-81b7-4ebc-bb7e-31efdeb29dd8" providerId="ADAL" clId="{41D4ABFC-3123-4475-9729-CB1B558FBA95}" dt="2022-04-12T17:38:19.091" v="831" actId="478"/>
          <ac:picMkLst>
            <pc:docMk/>
            <pc:sldMk cId="2585758056" sldId="260"/>
            <ac:picMk id="2068" creationId="{21DE3F35-6A9B-4D3A-93ED-B3553D01667A}"/>
          </ac:picMkLst>
        </pc:picChg>
        <pc:picChg chg="add del">
          <ac:chgData name="Gude, JCJ (Jink)" userId="4ef21b44-81b7-4ebc-bb7e-31efdeb29dd8" providerId="ADAL" clId="{41D4ABFC-3123-4475-9729-CB1B558FBA95}" dt="2022-04-12T17:38:21.025" v="832" actId="478"/>
          <ac:picMkLst>
            <pc:docMk/>
            <pc:sldMk cId="2585758056" sldId="260"/>
            <ac:picMk id="2069" creationId="{462AC3B6-9FA4-4117-AF7F-7E2C4449802E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71" creationId="{B0010CDA-3602-41D0-A784-464337DD02C2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72" creationId="{9ADDEE82-700F-4905-91EB-4D79BA4D8655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73" creationId="{0BFE4D07-18B8-44F1-966C-F5B4C8126EE4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74" creationId="{B00F92C0-BE4A-401A-996C-B8C7E46CE7D2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75" creationId="{D10CEC12-B3DC-47F8-9D9D-FB4D56CE688B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76" creationId="{DB93EDD4-C73A-418A-991E-6EC3515FD691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77" creationId="{4B5A0F4B-54E4-4191-BFDA-AB9C2E4161A6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78" creationId="{0ECD365B-16B5-4820-9D00-1F264557153D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79" creationId="{055CF227-EA79-4BF4-8BE7-B86183CD3F59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80" creationId="{94D28A3E-1D26-446C-B45C-07FBC9A757E8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81" creationId="{D952219E-8200-4DF8-B3DE-2C31D9B7B06D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82" creationId="{18048362-08B1-46FB-A3A7-303347BB8E93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83" creationId="{6C53D971-DBEF-4097-B66C-2C48A894A476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84" creationId="{5450501B-4C5B-47AD-AAFA-6DFA203655A7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85" creationId="{42C51B4C-87C8-4DD2-A8FF-C309E781B50A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86" creationId="{35572B63-99B3-4482-96F3-105C1B34788A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87" creationId="{AE69F867-15DC-43D0-A31D-3F89876B8C97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88" creationId="{3A5E52B0-E7FC-420C-90FC-A12D925F4D47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89" creationId="{EC944C36-FCCF-4A6F-BF7A-CD67A0CB4DCE}"/>
          </ac:picMkLst>
        </pc:picChg>
        <pc:picChg chg="add del mod">
          <ac:chgData name="Gude, JCJ (Jink)" userId="4ef21b44-81b7-4ebc-bb7e-31efdeb29dd8" providerId="ADAL" clId="{41D4ABFC-3123-4475-9729-CB1B558FBA95}" dt="2022-04-12T17:34:41.975" v="804" actId="478"/>
          <ac:picMkLst>
            <pc:docMk/>
            <pc:sldMk cId="2585758056" sldId="260"/>
            <ac:picMk id="2090" creationId="{18E1FDC0-4DEC-49C0-A730-86AD70FC29DE}"/>
          </ac:picMkLst>
        </pc:picChg>
      </pc:sldChg>
      <pc:sldChg chg="addSp modSp mod modAnim">
        <pc:chgData name="Gude, JCJ (Jink)" userId="4ef21b44-81b7-4ebc-bb7e-31efdeb29dd8" providerId="ADAL" clId="{41D4ABFC-3123-4475-9729-CB1B558FBA95}" dt="2022-04-12T17:45:28.674" v="921" actId="1076"/>
        <pc:sldMkLst>
          <pc:docMk/>
          <pc:sldMk cId="3049537636" sldId="261"/>
        </pc:sldMkLst>
        <pc:spChg chg="add mod">
          <ac:chgData name="Gude, JCJ (Jink)" userId="4ef21b44-81b7-4ebc-bb7e-31efdeb29dd8" providerId="ADAL" clId="{41D4ABFC-3123-4475-9729-CB1B558FBA95}" dt="2022-04-12T17:43:34.449" v="901" actId="1076"/>
          <ac:spMkLst>
            <pc:docMk/>
            <pc:sldMk cId="3049537636" sldId="261"/>
            <ac:spMk id="8" creationId="{1D71C33F-63C0-4BF6-908D-E06DE152F2FC}"/>
          </ac:spMkLst>
        </pc:spChg>
        <pc:spChg chg="add mod">
          <ac:chgData name="Gude, JCJ (Jink)" userId="4ef21b44-81b7-4ebc-bb7e-31efdeb29dd8" providerId="ADAL" clId="{41D4ABFC-3123-4475-9729-CB1B558FBA95}" dt="2022-04-11T13:24:23.239" v="124" actId="207"/>
          <ac:spMkLst>
            <pc:docMk/>
            <pc:sldMk cId="3049537636" sldId="261"/>
            <ac:spMk id="9" creationId="{1F91F6CD-7592-4188-B2C2-B61A3B8C2DFE}"/>
          </ac:spMkLst>
        </pc:spChg>
        <pc:spChg chg="add mod">
          <ac:chgData name="Gude, JCJ (Jink)" userId="4ef21b44-81b7-4ebc-bb7e-31efdeb29dd8" providerId="ADAL" clId="{41D4ABFC-3123-4475-9729-CB1B558FBA95}" dt="2022-04-11T13:24:20.579" v="123" actId="207"/>
          <ac:spMkLst>
            <pc:docMk/>
            <pc:sldMk cId="3049537636" sldId="261"/>
            <ac:spMk id="15" creationId="{2E1F38AA-3DFB-41B6-B337-B683880BC429}"/>
          </ac:spMkLst>
        </pc:spChg>
        <pc:spChg chg="add mod">
          <ac:chgData name="Gude, JCJ (Jink)" userId="4ef21b44-81b7-4ebc-bb7e-31efdeb29dd8" providerId="ADAL" clId="{41D4ABFC-3123-4475-9729-CB1B558FBA95}" dt="2022-04-12T17:43:28.562" v="898" actId="1076"/>
          <ac:spMkLst>
            <pc:docMk/>
            <pc:sldMk cId="3049537636" sldId="261"/>
            <ac:spMk id="16" creationId="{14247432-E188-4125-AFA2-69E2F5864AB1}"/>
          </ac:spMkLst>
        </pc:spChg>
        <pc:spChg chg="add mod">
          <ac:chgData name="Gude, JCJ (Jink)" userId="4ef21b44-81b7-4ebc-bb7e-31efdeb29dd8" providerId="ADAL" clId="{41D4ABFC-3123-4475-9729-CB1B558FBA95}" dt="2022-04-12T17:43:51.017" v="904" actId="1076"/>
          <ac:spMkLst>
            <pc:docMk/>
            <pc:sldMk cId="3049537636" sldId="261"/>
            <ac:spMk id="22" creationId="{9882D52F-940B-4230-8AF4-577D9EE7897C}"/>
          </ac:spMkLst>
        </pc:spChg>
        <pc:spChg chg="add mod">
          <ac:chgData name="Gude, JCJ (Jink)" userId="4ef21b44-81b7-4ebc-bb7e-31efdeb29dd8" providerId="ADAL" clId="{41D4ABFC-3123-4475-9729-CB1B558FBA95}" dt="2022-04-11T13:32:58.733" v="172" actId="1076"/>
          <ac:spMkLst>
            <pc:docMk/>
            <pc:sldMk cId="3049537636" sldId="261"/>
            <ac:spMk id="23" creationId="{B936813B-15E3-424D-9C1A-897DC818CB00}"/>
          </ac:spMkLst>
        </pc:spChg>
        <pc:spChg chg="add mod">
          <ac:chgData name="Gude, JCJ (Jink)" userId="4ef21b44-81b7-4ebc-bb7e-31efdeb29dd8" providerId="ADAL" clId="{41D4ABFC-3123-4475-9729-CB1B558FBA95}" dt="2022-04-12T17:45:16.276" v="918" actId="1076"/>
          <ac:spMkLst>
            <pc:docMk/>
            <pc:sldMk cId="3049537636" sldId="261"/>
            <ac:spMk id="29" creationId="{BEDB69AE-2CF0-495B-89BB-E7632ED2518D}"/>
          </ac:spMkLst>
        </pc:spChg>
        <pc:spChg chg="add mod">
          <ac:chgData name="Gude, JCJ (Jink)" userId="4ef21b44-81b7-4ebc-bb7e-31efdeb29dd8" providerId="ADAL" clId="{41D4ABFC-3123-4475-9729-CB1B558FBA95}" dt="2022-04-12T05:57:21.807" v="347" actId="20577"/>
          <ac:spMkLst>
            <pc:docMk/>
            <pc:sldMk cId="3049537636" sldId="261"/>
            <ac:spMk id="34" creationId="{385506C4-858D-4B46-8372-62CDA81D6A30}"/>
          </ac:spMkLst>
        </pc:spChg>
        <pc:spChg chg="add mod">
          <ac:chgData name="Gude, JCJ (Jink)" userId="4ef21b44-81b7-4ebc-bb7e-31efdeb29dd8" providerId="ADAL" clId="{41D4ABFC-3123-4475-9729-CB1B558FBA95}" dt="2022-04-12T17:45:28.674" v="921" actId="1076"/>
          <ac:spMkLst>
            <pc:docMk/>
            <pc:sldMk cId="3049537636" sldId="261"/>
            <ac:spMk id="44" creationId="{FA101E70-7329-4331-AB4A-AD6B8C0E824C}"/>
          </ac:spMkLst>
        </pc:spChg>
        <pc:spChg chg="add mod">
          <ac:chgData name="Gude, JCJ (Jink)" userId="4ef21b44-81b7-4ebc-bb7e-31efdeb29dd8" providerId="ADAL" clId="{41D4ABFC-3123-4475-9729-CB1B558FBA95}" dt="2022-04-12T17:45:21.007" v="919" actId="1076"/>
          <ac:spMkLst>
            <pc:docMk/>
            <pc:sldMk cId="3049537636" sldId="261"/>
            <ac:spMk id="45" creationId="{C928CFB7-C7F7-43DF-B973-8DF1D9922CE8}"/>
          </ac:spMkLst>
        </pc:spChg>
        <pc:grpChg chg="add mod">
          <ac:chgData name="Gude, JCJ (Jink)" userId="4ef21b44-81b7-4ebc-bb7e-31efdeb29dd8" providerId="ADAL" clId="{41D4ABFC-3123-4475-9729-CB1B558FBA95}" dt="2022-04-11T13:18:11.860" v="87" actId="164"/>
          <ac:grpSpMkLst>
            <pc:docMk/>
            <pc:sldMk cId="3049537636" sldId="261"/>
            <ac:grpSpMk id="14" creationId="{5DB9CFFC-9F52-458F-8370-D6152C790A49}"/>
          </ac:grpSpMkLst>
        </pc:grpChg>
        <pc:picChg chg="mod">
          <ac:chgData name="Gude, JCJ (Jink)" userId="4ef21b44-81b7-4ebc-bb7e-31efdeb29dd8" providerId="ADAL" clId="{41D4ABFC-3123-4475-9729-CB1B558FBA95}" dt="2022-04-12T17:43:46.857" v="903" actId="1076"/>
          <ac:picMkLst>
            <pc:docMk/>
            <pc:sldMk cId="3049537636" sldId="261"/>
            <ac:picMk id="7" creationId="{9A7A8502-C4B6-4629-A4E9-9A42FE88B35A}"/>
          </ac:picMkLst>
        </pc:picChg>
        <pc:cxnChg chg="add mod">
          <ac:chgData name="Gude, JCJ (Jink)" userId="4ef21b44-81b7-4ebc-bb7e-31efdeb29dd8" providerId="ADAL" clId="{41D4ABFC-3123-4475-9729-CB1B558FBA95}" dt="2022-04-12T17:43:34.449" v="901" actId="1076"/>
          <ac:cxnSpMkLst>
            <pc:docMk/>
            <pc:sldMk cId="3049537636" sldId="261"/>
            <ac:cxnSpMk id="11" creationId="{8A389F0B-B120-4462-A926-3A43AD10824F}"/>
          </ac:cxnSpMkLst>
        </pc:cxnChg>
        <pc:cxnChg chg="add mod">
          <ac:chgData name="Gude, JCJ (Jink)" userId="4ef21b44-81b7-4ebc-bb7e-31efdeb29dd8" providerId="ADAL" clId="{41D4ABFC-3123-4475-9729-CB1B558FBA95}" dt="2022-04-12T17:43:28.562" v="898" actId="1076"/>
          <ac:cxnSpMkLst>
            <pc:docMk/>
            <pc:sldMk cId="3049537636" sldId="261"/>
            <ac:cxnSpMk id="19" creationId="{481CC69E-D60A-4B97-A36D-2609DEBECF0F}"/>
          </ac:cxnSpMkLst>
        </pc:cxnChg>
        <pc:cxnChg chg="add mod">
          <ac:chgData name="Gude, JCJ (Jink)" userId="4ef21b44-81b7-4ebc-bb7e-31efdeb29dd8" providerId="ADAL" clId="{41D4ABFC-3123-4475-9729-CB1B558FBA95}" dt="2022-04-12T17:43:51.017" v="904" actId="1076"/>
          <ac:cxnSpMkLst>
            <pc:docMk/>
            <pc:sldMk cId="3049537636" sldId="261"/>
            <ac:cxnSpMk id="24" creationId="{E36987F0-17EA-4650-9FCA-2EC8E82BD698}"/>
          </ac:cxnSpMkLst>
        </pc:cxnChg>
        <pc:cxnChg chg="add mod">
          <ac:chgData name="Gude, JCJ (Jink)" userId="4ef21b44-81b7-4ebc-bb7e-31efdeb29dd8" providerId="ADAL" clId="{41D4ABFC-3123-4475-9729-CB1B558FBA95}" dt="2022-04-12T17:45:16.276" v="918" actId="1076"/>
          <ac:cxnSpMkLst>
            <pc:docMk/>
            <pc:sldMk cId="3049537636" sldId="261"/>
            <ac:cxnSpMk id="35" creationId="{5F4D9361-BBA6-4DFA-B9AB-D4745F4A806E}"/>
          </ac:cxnSpMkLst>
        </pc:cxnChg>
        <pc:cxnChg chg="add mod">
          <ac:chgData name="Gude, JCJ (Jink)" userId="4ef21b44-81b7-4ebc-bb7e-31efdeb29dd8" providerId="ADAL" clId="{41D4ABFC-3123-4475-9729-CB1B558FBA95}" dt="2022-04-12T17:45:28.674" v="921" actId="1076"/>
          <ac:cxnSpMkLst>
            <pc:docMk/>
            <pc:sldMk cId="3049537636" sldId="261"/>
            <ac:cxnSpMk id="46" creationId="{04FBA4A8-4A98-4DCC-9E06-58920A2D563E}"/>
          </ac:cxnSpMkLst>
        </pc:cxnChg>
      </pc:sldChg>
      <pc:sldChg chg="addSp delSp del mod ord">
        <pc:chgData name="Gude, JCJ (Jink)" userId="4ef21b44-81b7-4ebc-bb7e-31efdeb29dd8" providerId="ADAL" clId="{41D4ABFC-3123-4475-9729-CB1B558FBA95}" dt="2022-04-12T17:42:21.919" v="889" actId="47"/>
        <pc:sldMkLst>
          <pc:docMk/>
          <pc:sldMk cId="4141416527" sldId="262"/>
        </pc:sldMkLst>
        <pc:picChg chg="del">
          <ac:chgData name="Gude, JCJ (Jink)" userId="4ef21b44-81b7-4ebc-bb7e-31efdeb29dd8" providerId="ADAL" clId="{41D4ABFC-3123-4475-9729-CB1B558FBA95}" dt="2022-04-12T17:42:17.715" v="888" actId="21"/>
          <ac:picMkLst>
            <pc:docMk/>
            <pc:sldMk cId="4141416527" sldId="262"/>
            <ac:picMk id="5" creationId="{C2F5602B-39EA-492F-8F65-25FA18480798}"/>
          </ac:picMkLst>
        </pc:picChg>
        <pc:picChg chg="add del">
          <ac:chgData name="Gude, JCJ (Jink)" userId="4ef21b44-81b7-4ebc-bb7e-31efdeb29dd8" providerId="ADAL" clId="{41D4ABFC-3123-4475-9729-CB1B558FBA95}" dt="2022-04-12T17:04:54.068" v="599" actId="22"/>
          <ac:picMkLst>
            <pc:docMk/>
            <pc:sldMk cId="4141416527" sldId="262"/>
            <ac:picMk id="7" creationId="{9643673F-A482-4E9B-B974-C23C1EE675E2}"/>
          </ac:picMkLst>
        </pc:picChg>
      </pc:sldChg>
      <pc:sldChg chg="add">
        <pc:chgData name="Gude, JCJ (Jink)" userId="4ef21b44-81b7-4ebc-bb7e-31efdeb29dd8" providerId="ADAL" clId="{41D4ABFC-3123-4475-9729-CB1B558FBA95}" dt="2022-04-12T17:23:18.490" v="796"/>
        <pc:sldMkLst>
          <pc:docMk/>
          <pc:sldMk cId="1795010876" sldId="263"/>
        </pc:sldMkLst>
      </pc:sldChg>
      <pc:sldChg chg="addSp modSp del mod ord">
        <pc:chgData name="Gude, JCJ (Jink)" userId="4ef21b44-81b7-4ebc-bb7e-31efdeb29dd8" providerId="ADAL" clId="{41D4ABFC-3123-4475-9729-CB1B558FBA95}" dt="2022-04-12T17:20:15.769" v="793" actId="47"/>
        <pc:sldMkLst>
          <pc:docMk/>
          <pc:sldMk cId="2520643299" sldId="263"/>
        </pc:sldMkLst>
        <pc:spChg chg="mod">
          <ac:chgData name="Gude, JCJ (Jink)" userId="4ef21b44-81b7-4ebc-bb7e-31efdeb29dd8" providerId="ADAL" clId="{41D4ABFC-3123-4475-9729-CB1B558FBA95}" dt="2022-04-12T16:53:47.120" v="496" actId="20577"/>
          <ac:spMkLst>
            <pc:docMk/>
            <pc:sldMk cId="2520643299" sldId="263"/>
            <ac:spMk id="2" creationId="{BEA31D30-E3B8-458D-87A2-8AC0985A4632}"/>
          </ac:spMkLst>
        </pc:spChg>
        <pc:picChg chg="add mod">
          <ac:chgData name="Gude, JCJ (Jink)" userId="4ef21b44-81b7-4ebc-bb7e-31efdeb29dd8" providerId="ADAL" clId="{41D4ABFC-3123-4475-9729-CB1B558FBA95}" dt="2022-04-12T17:18:00.482" v="791"/>
          <ac:picMkLst>
            <pc:docMk/>
            <pc:sldMk cId="2520643299" sldId="263"/>
            <ac:picMk id="4" creationId="{251F3EA9-781F-4839-B0F4-C93D0EDF8675}"/>
          </ac:picMkLst>
        </pc:picChg>
      </pc:sldChg>
      <pc:sldChg chg="addSp delSp modSp add del">
        <pc:chgData name="Gude, JCJ (Jink)" userId="4ef21b44-81b7-4ebc-bb7e-31efdeb29dd8" providerId="ADAL" clId="{41D4ABFC-3123-4475-9729-CB1B558FBA95}" dt="2022-04-11T13:32:45.321" v="168" actId="47"/>
        <pc:sldMkLst>
          <pc:docMk/>
          <pc:sldMk cId="1764159468" sldId="264"/>
        </pc:sldMkLst>
        <pc:spChg chg="add del mod">
          <ac:chgData name="Gude, JCJ (Jink)" userId="4ef21b44-81b7-4ebc-bb7e-31efdeb29dd8" providerId="ADAL" clId="{41D4ABFC-3123-4475-9729-CB1B558FBA95}" dt="2022-04-11T13:32:38.412" v="165" actId="478"/>
          <ac:spMkLst>
            <pc:docMk/>
            <pc:sldMk cId="1764159468" sldId="264"/>
            <ac:spMk id="3" creationId="{5DFA597F-138E-44D7-AE59-1720A81A2760}"/>
          </ac:spMkLst>
        </pc:spChg>
        <pc:spChg chg="add mod">
          <ac:chgData name="Gude, JCJ (Jink)" userId="4ef21b44-81b7-4ebc-bb7e-31efdeb29dd8" providerId="ADAL" clId="{41D4ABFC-3123-4475-9729-CB1B558FBA95}" dt="2022-04-11T13:32:39.977" v="166" actId="21"/>
          <ac:spMkLst>
            <pc:docMk/>
            <pc:sldMk cId="1764159468" sldId="264"/>
            <ac:spMk id="6" creationId="{461BD9A5-93D0-40B2-954E-8EDA2AF32AB8}"/>
          </ac:spMkLst>
        </pc:spChg>
        <pc:picChg chg="add del">
          <ac:chgData name="Gude, JCJ (Jink)" userId="4ef21b44-81b7-4ebc-bb7e-31efdeb29dd8" providerId="ADAL" clId="{41D4ABFC-3123-4475-9729-CB1B558FBA95}" dt="2022-04-11T13:32:39.977" v="166" actId="21"/>
          <ac:picMkLst>
            <pc:docMk/>
            <pc:sldMk cId="1764159468" sldId="264"/>
            <ac:picMk id="7" creationId="{9A7A8502-C4B6-4629-A4E9-9A42FE88B35A}"/>
          </ac:picMkLst>
        </pc:picChg>
      </pc:sldChg>
      <pc:sldChg chg="new del">
        <pc:chgData name="Gude, JCJ (Jink)" userId="4ef21b44-81b7-4ebc-bb7e-31efdeb29dd8" providerId="ADAL" clId="{41D4ABFC-3123-4475-9729-CB1B558FBA95}" dt="2022-04-12T16:42:29.282" v="470" actId="47"/>
        <pc:sldMkLst>
          <pc:docMk/>
          <pc:sldMk cId="4284900986" sldId="264"/>
        </pc:sldMkLst>
      </pc:sldChg>
      <pc:sldChg chg="addSp delSp modSp new del mod delAnim modAnim">
        <pc:chgData name="Gude, JCJ (Jink)" userId="4ef21b44-81b7-4ebc-bb7e-31efdeb29dd8" providerId="ADAL" clId="{41D4ABFC-3123-4475-9729-CB1B558FBA95}" dt="2022-04-12T16:42:31.736" v="471" actId="47"/>
        <pc:sldMkLst>
          <pc:docMk/>
          <pc:sldMk cId="3600798732" sldId="265"/>
        </pc:sldMkLst>
        <pc:picChg chg="add del mod">
          <ac:chgData name="Gude, JCJ (Jink)" userId="4ef21b44-81b7-4ebc-bb7e-31efdeb29dd8" providerId="ADAL" clId="{41D4ABFC-3123-4475-9729-CB1B558FBA95}" dt="2022-04-12T16:42:24.953" v="469" actId="21"/>
          <ac:picMkLst>
            <pc:docMk/>
            <pc:sldMk cId="3600798732" sldId="265"/>
            <ac:picMk id="4" creationId="{669DB734-E205-4CFC-83CF-FA5F5053B5E9}"/>
          </ac:picMkLst>
        </pc:picChg>
      </pc:sldChg>
      <pc:sldChg chg="add">
        <pc:chgData name="Gude, JCJ (Jink)" userId="4ef21b44-81b7-4ebc-bb7e-31efdeb29dd8" providerId="ADAL" clId="{41D4ABFC-3123-4475-9729-CB1B558FBA95}" dt="2022-04-12T05:55:34.625" v="317"/>
        <pc:sldMkLst>
          <pc:docMk/>
          <pc:sldMk cId="3522872022" sldId="266"/>
        </pc:sldMkLst>
      </pc:sldChg>
      <pc:sldChg chg="addSp modSp new mod">
        <pc:chgData name="Gude, JCJ (Jink)" userId="4ef21b44-81b7-4ebc-bb7e-31efdeb29dd8" providerId="ADAL" clId="{41D4ABFC-3123-4475-9729-CB1B558FBA95}" dt="2022-04-12T17:37:13.219" v="817" actId="14100"/>
        <pc:sldMkLst>
          <pc:docMk/>
          <pc:sldMk cId="2214656499" sldId="267"/>
        </pc:sldMkLst>
        <pc:graphicFrameChg chg="add mod modGraphic">
          <ac:chgData name="Gude, JCJ (Jink)" userId="4ef21b44-81b7-4ebc-bb7e-31efdeb29dd8" providerId="ADAL" clId="{41D4ABFC-3123-4475-9729-CB1B558FBA95}" dt="2022-04-12T17:37:13.219" v="817" actId="14100"/>
          <ac:graphicFrameMkLst>
            <pc:docMk/>
            <pc:sldMk cId="2214656499" sldId="267"/>
            <ac:graphicFrameMk id="8" creationId="{761E9C18-529D-4B8B-93C4-28D3A6248120}"/>
          </ac:graphicFrameMkLst>
        </pc:graphicFrameChg>
        <pc:picChg chg="add mod">
          <ac:chgData name="Gude, JCJ (Jink)" userId="4ef21b44-81b7-4ebc-bb7e-31efdeb29dd8" providerId="ADAL" clId="{41D4ABFC-3123-4475-9729-CB1B558FBA95}" dt="2022-04-12T17:36:57.230" v="813" actId="1076"/>
          <ac:picMkLst>
            <pc:docMk/>
            <pc:sldMk cId="2214656499" sldId="267"/>
            <ac:picMk id="5" creationId="{C9EEBBDC-9D61-497C-9EA5-DAB9C0621A88}"/>
          </ac:picMkLst>
        </pc:picChg>
        <pc:picChg chg="add mod">
          <ac:chgData name="Gude, JCJ (Jink)" userId="4ef21b44-81b7-4ebc-bb7e-31efdeb29dd8" providerId="ADAL" clId="{41D4ABFC-3123-4475-9729-CB1B558FBA95}" dt="2022-04-12T17:36:54.874" v="812" actId="1076"/>
          <ac:picMkLst>
            <pc:docMk/>
            <pc:sldMk cId="2214656499" sldId="267"/>
            <ac:picMk id="7" creationId="{EF0DB8AF-3EC3-4AAD-9F7E-EB8092004252}"/>
          </ac:picMkLst>
        </pc:picChg>
      </pc:sldChg>
      <pc:sldChg chg="modSp new mod">
        <pc:chgData name="Gude, JCJ (Jink)" userId="4ef21b44-81b7-4ebc-bb7e-31efdeb29dd8" providerId="ADAL" clId="{41D4ABFC-3123-4475-9729-CB1B558FBA95}" dt="2022-04-12T16:41:12.522" v="467" actId="20577"/>
        <pc:sldMkLst>
          <pc:docMk/>
          <pc:sldMk cId="2411530298" sldId="268"/>
        </pc:sldMkLst>
        <pc:spChg chg="mod">
          <ac:chgData name="Gude, JCJ (Jink)" userId="4ef21b44-81b7-4ebc-bb7e-31efdeb29dd8" providerId="ADAL" clId="{41D4ABFC-3123-4475-9729-CB1B558FBA95}" dt="2022-04-12T16:41:12.522" v="467" actId="20577"/>
          <ac:spMkLst>
            <pc:docMk/>
            <pc:sldMk cId="2411530298" sldId="268"/>
            <ac:spMk id="2" creationId="{A17ED6B6-C315-4D67-A576-FAC85A2C11EB}"/>
          </ac:spMkLst>
        </pc:spChg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0" sldId="269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543405355" sldId="270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436478231" sldId="273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88914558" sldId="274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847389486" sldId="275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1176692874" sldId="276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55321082" sldId="278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1239445000" sldId="279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253142768" sldId="280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1359768577" sldId="281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515024648" sldId="283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445933477" sldId="288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598766529" sldId="289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684178859" sldId="293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4035839533" sldId="294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040980874" sldId="297"/>
        </pc:sldMkLst>
      </pc:sldChg>
      <pc:sldChg chg="add">
        <pc:chgData name="Gude, JCJ (Jink)" userId="4ef21b44-81b7-4ebc-bb7e-31efdeb29dd8" providerId="ADAL" clId="{41D4ABFC-3123-4475-9729-CB1B558FBA95}" dt="2022-04-12T17:23:18.490" v="796"/>
        <pc:sldMkLst>
          <pc:docMk/>
          <pc:sldMk cId="3970251784" sldId="320"/>
        </pc:sldMkLst>
      </pc:sldChg>
      <pc:sldChg chg="add">
        <pc:chgData name="Gude, JCJ (Jink)" userId="4ef21b44-81b7-4ebc-bb7e-31efdeb29dd8" providerId="ADAL" clId="{41D4ABFC-3123-4475-9729-CB1B558FBA95}" dt="2022-04-12T17:23:18.490" v="796"/>
        <pc:sldMkLst>
          <pc:docMk/>
          <pc:sldMk cId="218576497" sldId="321"/>
        </pc:sldMkLst>
      </pc:sldChg>
      <pc:sldChg chg="add">
        <pc:chgData name="Gude, JCJ (Jink)" userId="4ef21b44-81b7-4ebc-bb7e-31efdeb29dd8" providerId="ADAL" clId="{41D4ABFC-3123-4475-9729-CB1B558FBA95}" dt="2022-04-12T17:23:18.490" v="796"/>
        <pc:sldMkLst>
          <pc:docMk/>
          <pc:sldMk cId="3838735557" sldId="325"/>
        </pc:sldMkLst>
      </pc:sldChg>
      <pc:sldChg chg="add del">
        <pc:chgData name="Gude, JCJ (Jink)" userId="4ef21b44-81b7-4ebc-bb7e-31efdeb29dd8" providerId="ADAL" clId="{41D4ABFC-3123-4475-9729-CB1B558FBA95}" dt="2022-04-12T17:23:15.266" v="795" actId="47"/>
        <pc:sldMkLst>
          <pc:docMk/>
          <pc:sldMk cId="4195710732" sldId="336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1744650830" sldId="337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1940870992" sldId="338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3422814232" sldId="339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3255411642" sldId="341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3875126786" sldId="343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1850198788" sldId="344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4218763264" sldId="345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3066474494" sldId="348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3726013322" sldId="351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1452790557" sldId="354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774999929" sldId="386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672346009" sldId="387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125484656" sldId="388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1356850814" sldId="389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083475917" sldId="391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129063857" sldId="392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105915956" sldId="393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775702335" sldId="395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1849357801" sldId="396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541278227" sldId="399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1674678983" sldId="400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1015456295" sldId="402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347548699" sldId="403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35796190" sldId="404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558291431" sldId="405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252377833" sldId="406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580146325" sldId="409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853095735" sldId="410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476130892" sldId="411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1763288155" sldId="412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540503443" sldId="413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703823407" sldId="417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91121281" sldId="418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551487096" sldId="419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961649739" sldId="420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793954578" sldId="421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750445260" sldId="422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4221220402" sldId="423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433290575" sldId="424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939323814" sldId="426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931987666" sldId="427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551139979" sldId="428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4008092013" sldId="430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4022955451" sldId="431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278967062" sldId="432"/>
        </pc:sldMkLst>
      </pc:sldChg>
      <pc:sldChg chg="add del">
        <pc:chgData name="Gude, JCJ (Jink)" userId="4ef21b44-81b7-4ebc-bb7e-31efdeb29dd8" providerId="ADAL" clId="{41D4ABFC-3123-4475-9729-CB1B558FBA95}" dt="2022-04-12T16:42:48.163" v="472" actId="47"/>
        <pc:sldMkLst>
          <pc:docMk/>
          <pc:sldMk cId="0" sldId="433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3044644647" sldId="434"/>
        </pc:sldMkLst>
      </pc:sldChg>
      <pc:sldChg chg="add">
        <pc:chgData name="Gude, JCJ (Jink)" userId="4ef21b44-81b7-4ebc-bb7e-31efdeb29dd8" providerId="ADAL" clId="{41D4ABFC-3123-4475-9729-CB1B558FBA95}" dt="2022-04-12T16:41:59.527" v="468"/>
        <pc:sldMkLst>
          <pc:docMk/>
          <pc:sldMk cId="2895006117" sldId="435"/>
        </pc:sldMkLst>
      </pc:sldChg>
      <pc:sldChg chg="addSp modSp new mod ord">
        <pc:chgData name="Gude, JCJ (Jink)" userId="4ef21b44-81b7-4ebc-bb7e-31efdeb29dd8" providerId="ADAL" clId="{41D4ABFC-3123-4475-9729-CB1B558FBA95}" dt="2022-04-12T17:11:16.479" v="687"/>
        <pc:sldMkLst>
          <pc:docMk/>
          <pc:sldMk cId="190150328" sldId="436"/>
        </pc:sldMkLst>
        <pc:spChg chg="mod">
          <ac:chgData name="Gude, JCJ (Jink)" userId="4ef21b44-81b7-4ebc-bb7e-31efdeb29dd8" providerId="ADAL" clId="{41D4ABFC-3123-4475-9729-CB1B558FBA95}" dt="2022-04-12T17:04:59.208" v="604" actId="20577"/>
          <ac:spMkLst>
            <pc:docMk/>
            <pc:sldMk cId="190150328" sldId="436"/>
            <ac:spMk id="2" creationId="{32863D0F-5D2B-4C05-80B3-E3B2BA6D8B5D}"/>
          </ac:spMkLst>
        </pc:spChg>
        <pc:picChg chg="add mod">
          <ac:chgData name="Gude, JCJ (Jink)" userId="4ef21b44-81b7-4ebc-bb7e-31efdeb29dd8" providerId="ADAL" clId="{41D4ABFC-3123-4475-9729-CB1B558FBA95}" dt="2022-04-12T17:05:06.112" v="607" actId="1076"/>
          <ac:picMkLst>
            <pc:docMk/>
            <pc:sldMk cId="190150328" sldId="436"/>
            <ac:picMk id="5" creationId="{D7949BE0-88AD-4C01-9D36-9961ABA723D3}"/>
          </ac:picMkLst>
        </pc:picChg>
      </pc:sldChg>
      <pc:sldChg chg="addSp modSp new mod">
        <pc:chgData name="Gude, JCJ (Jink)" userId="4ef21b44-81b7-4ebc-bb7e-31efdeb29dd8" providerId="ADAL" clId="{41D4ABFC-3123-4475-9729-CB1B558FBA95}" dt="2022-04-12T17:11:11.252" v="685" actId="20577"/>
        <pc:sldMkLst>
          <pc:docMk/>
          <pc:sldMk cId="3683068050" sldId="437"/>
        </pc:sldMkLst>
        <pc:spChg chg="mod">
          <ac:chgData name="Gude, JCJ (Jink)" userId="4ef21b44-81b7-4ebc-bb7e-31efdeb29dd8" providerId="ADAL" clId="{41D4ABFC-3123-4475-9729-CB1B558FBA95}" dt="2022-04-12T17:11:11.252" v="685" actId="20577"/>
          <ac:spMkLst>
            <pc:docMk/>
            <pc:sldMk cId="3683068050" sldId="437"/>
            <ac:spMk id="2" creationId="{D9DCA607-2882-4673-B6C2-B527A68180B8}"/>
          </ac:spMkLst>
        </pc:spChg>
        <pc:spChg chg="mod">
          <ac:chgData name="Gude, JCJ (Jink)" userId="4ef21b44-81b7-4ebc-bb7e-31efdeb29dd8" providerId="ADAL" clId="{41D4ABFC-3123-4475-9729-CB1B558FBA95}" dt="2022-04-12T17:11:08.024" v="681" actId="20577"/>
          <ac:spMkLst>
            <pc:docMk/>
            <pc:sldMk cId="3683068050" sldId="437"/>
            <ac:spMk id="3" creationId="{FE5D2BF2-D959-4D39-B825-FA3A70A56219}"/>
          </ac:spMkLst>
        </pc:spChg>
        <pc:picChg chg="add mod">
          <ac:chgData name="Gude, JCJ (Jink)" userId="4ef21b44-81b7-4ebc-bb7e-31efdeb29dd8" providerId="ADAL" clId="{41D4ABFC-3123-4475-9729-CB1B558FBA95}" dt="2022-04-12T17:10:48.533" v="638" actId="14100"/>
          <ac:picMkLst>
            <pc:docMk/>
            <pc:sldMk cId="3683068050" sldId="437"/>
            <ac:picMk id="5" creationId="{E3F47462-4D4D-4EA1-BE28-F9CF801AE356}"/>
          </ac:picMkLst>
        </pc:picChg>
        <pc:picChg chg="add mod">
          <ac:chgData name="Gude, JCJ (Jink)" userId="4ef21b44-81b7-4ebc-bb7e-31efdeb29dd8" providerId="ADAL" clId="{41D4ABFC-3123-4475-9729-CB1B558FBA95}" dt="2022-04-12T17:10:45.322" v="637" actId="14100"/>
          <ac:picMkLst>
            <pc:docMk/>
            <pc:sldMk cId="3683068050" sldId="437"/>
            <ac:picMk id="7" creationId="{6377033B-90A6-4F63-8D94-39621D38B74C}"/>
          </ac:picMkLst>
        </pc:picChg>
      </pc:sldChg>
      <pc:sldChg chg="addSp modSp new mod ord">
        <pc:chgData name="Gude, JCJ (Jink)" userId="4ef21b44-81b7-4ebc-bb7e-31efdeb29dd8" providerId="ADAL" clId="{41D4ABFC-3123-4475-9729-CB1B558FBA95}" dt="2022-04-12T17:11:24.322" v="689"/>
        <pc:sldMkLst>
          <pc:docMk/>
          <pc:sldMk cId="558747798" sldId="438"/>
        </pc:sldMkLst>
        <pc:spChg chg="mod">
          <ac:chgData name="Gude, JCJ (Jink)" userId="4ef21b44-81b7-4ebc-bb7e-31efdeb29dd8" providerId="ADAL" clId="{41D4ABFC-3123-4475-9729-CB1B558FBA95}" dt="2022-04-12T17:06:00.920" v="627" actId="20577"/>
          <ac:spMkLst>
            <pc:docMk/>
            <pc:sldMk cId="558747798" sldId="438"/>
            <ac:spMk id="2" creationId="{97AFDBEF-2D2E-4A20-A6E0-12B2EF330EDE}"/>
          </ac:spMkLst>
        </pc:spChg>
        <pc:picChg chg="add">
          <ac:chgData name="Gude, JCJ (Jink)" userId="4ef21b44-81b7-4ebc-bb7e-31efdeb29dd8" providerId="ADAL" clId="{41D4ABFC-3123-4475-9729-CB1B558FBA95}" dt="2022-04-12T17:05:54.290" v="620" actId="22"/>
          <ac:picMkLst>
            <pc:docMk/>
            <pc:sldMk cId="558747798" sldId="438"/>
            <ac:picMk id="5" creationId="{8AD7A4EA-2E6B-4E4E-B35A-8ED0FE42D301}"/>
          </ac:picMkLst>
        </pc:picChg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0" sldId="439"/>
        </pc:sldMkLst>
      </pc:sldChg>
      <pc:sldChg chg="modSp new del mod">
        <pc:chgData name="Gude, JCJ (Jink)" userId="4ef21b44-81b7-4ebc-bb7e-31efdeb29dd8" providerId="ADAL" clId="{41D4ABFC-3123-4475-9729-CB1B558FBA95}" dt="2022-04-12T17:11:54.234" v="700" actId="47"/>
        <pc:sldMkLst>
          <pc:docMk/>
          <pc:sldMk cId="499561674" sldId="439"/>
        </pc:sldMkLst>
        <pc:spChg chg="mod">
          <ac:chgData name="Gude, JCJ (Jink)" userId="4ef21b44-81b7-4ebc-bb7e-31efdeb29dd8" providerId="ADAL" clId="{41D4ABFC-3123-4475-9729-CB1B558FBA95}" dt="2022-04-12T17:11:35.423" v="699" actId="20577"/>
          <ac:spMkLst>
            <pc:docMk/>
            <pc:sldMk cId="499561674" sldId="439"/>
            <ac:spMk id="2" creationId="{0C11B36C-303A-4730-A2F5-DC9BDBA121E4}"/>
          </ac:spMkLst>
        </pc:spChg>
      </pc:sldChg>
      <pc:sldChg chg="add del">
        <pc:chgData name="Gude, JCJ (Jink)" userId="4ef21b44-81b7-4ebc-bb7e-31efdeb29dd8" providerId="ADAL" clId="{41D4ABFC-3123-4475-9729-CB1B558FBA95}" dt="2022-04-12T17:20:33.421" v="794" actId="47"/>
        <pc:sldMkLst>
          <pc:docMk/>
          <pc:sldMk cId="1782467903" sldId="440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1201170441" sldId="441"/>
        </pc:sldMkLst>
      </pc:sldChg>
      <pc:sldChg chg="add">
        <pc:chgData name="Gude, JCJ (Jink)" userId="4ef21b44-81b7-4ebc-bb7e-31efdeb29dd8" providerId="ADAL" clId="{41D4ABFC-3123-4475-9729-CB1B558FBA95}" dt="2022-04-12T17:20:09.864" v="792"/>
        <pc:sldMkLst>
          <pc:docMk/>
          <pc:sldMk cId="4074160515" sldId="442"/>
        </pc:sldMkLst>
      </pc:sldChg>
      <pc:sldChg chg="addSp modSp add mod modAnim">
        <pc:chgData name="Gude, JCJ (Jink)" userId="4ef21b44-81b7-4ebc-bb7e-31efdeb29dd8" providerId="ADAL" clId="{41D4ABFC-3123-4475-9729-CB1B558FBA95}" dt="2022-04-25T09:28:21.757" v="954" actId="20577"/>
        <pc:sldMkLst>
          <pc:docMk/>
          <pc:sldMk cId="2375356376" sldId="443"/>
        </pc:sldMkLst>
        <pc:spChg chg="mod">
          <ac:chgData name="Gude, JCJ (Jink)" userId="4ef21b44-81b7-4ebc-bb7e-31efdeb29dd8" providerId="ADAL" clId="{41D4ABFC-3123-4475-9729-CB1B558FBA95}" dt="2022-04-25T09:28:21.757" v="954" actId="20577"/>
          <ac:spMkLst>
            <pc:docMk/>
            <pc:sldMk cId="2375356376" sldId="443"/>
            <ac:spMk id="3" creationId="{1623B91D-8C0B-420A-B33C-C84E52D661B1}"/>
          </ac:spMkLst>
        </pc:spChg>
        <pc:picChg chg="add mod">
          <ac:chgData name="Gude, JCJ (Jink)" userId="4ef21b44-81b7-4ebc-bb7e-31efdeb29dd8" providerId="ADAL" clId="{41D4ABFC-3123-4475-9729-CB1B558FBA95}" dt="2022-04-25T09:27:28.346" v="946" actId="1076"/>
          <ac:picMkLst>
            <pc:docMk/>
            <pc:sldMk cId="2375356376" sldId="443"/>
            <ac:picMk id="4" creationId="{7509F964-8EDE-401F-A1C0-83E9EEAF14CE}"/>
          </ac:picMkLst>
        </pc:picChg>
      </pc:sldChg>
      <pc:sldChg chg="add">
        <pc:chgData name="Gude, JCJ (Jink)" userId="4ef21b44-81b7-4ebc-bb7e-31efdeb29dd8" providerId="ADAL" clId="{41D4ABFC-3123-4475-9729-CB1B558FBA95}" dt="2022-04-12T17:23:18.490" v="796"/>
        <pc:sldMkLst>
          <pc:docMk/>
          <pc:sldMk cId="2984816547" sldId="444"/>
        </pc:sldMkLst>
      </pc:sldChg>
      <pc:sldChg chg="new del">
        <pc:chgData name="Gude, JCJ (Jink)" userId="4ef21b44-81b7-4ebc-bb7e-31efdeb29dd8" providerId="ADAL" clId="{41D4ABFC-3123-4475-9729-CB1B558FBA95}" dt="2022-04-12T17:37:33.576" v="818" actId="47"/>
        <pc:sldMkLst>
          <pc:docMk/>
          <pc:sldMk cId="1847972663" sldId="44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wnkia.sharepoint.com/sites/wrk-CoagulatievoorCeramac/Gedeelde%20documenten/General/Experimenten/Experiment-pil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wnkia.sharepoint.com/sites/wrk-CoagulatievoorCeramac/Gedeelde%20documenten/General/rapportage%20werkmap/Rapportage%20fase%201/tabellen-excel/Waterkwaliteit%20fase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wnkia.sharepoint.com/sites/wrk-CoagulatievoorCeramac/Gedeelde%20documenten/General/Experimenten/Rekensheets/bezinksnelhei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240715074839358E-2"/>
          <c:y val="5.6968310943356963E-2"/>
          <c:w val="0.86626430949143707"/>
          <c:h val="0.7797580928452786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'pilot resultataen'!$F$37:$AT$37</c:f>
              <c:numCache>
                <c:formatCode>0.00</c:formatCode>
                <c:ptCount val="41"/>
                <c:pt idx="0">
                  <c:v>1.651461988304094</c:v>
                </c:pt>
                <c:pt idx="1">
                  <c:v>0.65497076023391831</c:v>
                </c:pt>
                <c:pt idx="2">
                  <c:v>0.78908382066276828</c:v>
                </c:pt>
                <c:pt idx="3">
                  <c:v>0.94035087719298271</c:v>
                </c:pt>
                <c:pt idx="4">
                  <c:v>0.78752436647173507</c:v>
                </c:pt>
                <c:pt idx="5">
                  <c:v>0.77972709551656938</c:v>
                </c:pt>
                <c:pt idx="6">
                  <c:v>1.0136452241715401</c:v>
                </c:pt>
                <c:pt idx="7">
                  <c:v>1.091617933723197</c:v>
                </c:pt>
                <c:pt idx="8">
                  <c:v>0.78284600389863557</c:v>
                </c:pt>
                <c:pt idx="9">
                  <c:v>0.78284600389863557</c:v>
                </c:pt>
                <c:pt idx="10">
                  <c:v>0.78440545808966877</c:v>
                </c:pt>
                <c:pt idx="11">
                  <c:v>0.78440545808966877</c:v>
                </c:pt>
                <c:pt idx="12">
                  <c:v>0.77972709551656938</c:v>
                </c:pt>
                <c:pt idx="13">
                  <c:v>0.77972709551656938</c:v>
                </c:pt>
                <c:pt idx="14">
                  <c:v>0.74074074074074092</c:v>
                </c:pt>
                <c:pt idx="15">
                  <c:v>0.77972709551656938</c:v>
                </c:pt>
                <c:pt idx="16">
                  <c:v>0.77972709551656938</c:v>
                </c:pt>
                <c:pt idx="17">
                  <c:v>0.77192982456140369</c:v>
                </c:pt>
                <c:pt idx="18">
                  <c:v>0.72514619883040954</c:v>
                </c:pt>
                <c:pt idx="19">
                  <c:v>0.92787524366471752</c:v>
                </c:pt>
                <c:pt idx="20">
                  <c:v>0.92475633528265122</c:v>
                </c:pt>
                <c:pt idx="21">
                  <c:v>0.95126705653021459</c:v>
                </c:pt>
                <c:pt idx="22">
                  <c:v>0.92943469785575061</c:v>
                </c:pt>
                <c:pt idx="23">
                  <c:v>0.9481481481481483</c:v>
                </c:pt>
                <c:pt idx="24">
                  <c:v>0.93567251461988321</c:v>
                </c:pt>
                <c:pt idx="25">
                  <c:v>0.92163742690058503</c:v>
                </c:pt>
                <c:pt idx="26">
                  <c:v>0.92163742690058503</c:v>
                </c:pt>
                <c:pt idx="27">
                  <c:v>0.92943469785575061</c:v>
                </c:pt>
                <c:pt idx="28">
                  <c:v>0.92319688109161813</c:v>
                </c:pt>
                <c:pt idx="29">
                  <c:v>0.93099415204678382</c:v>
                </c:pt>
                <c:pt idx="30">
                  <c:v>0.92631578947368431</c:v>
                </c:pt>
                <c:pt idx="31">
                  <c:v>1.3879142300194935</c:v>
                </c:pt>
                <c:pt idx="32">
                  <c:v>1.3832358674463943</c:v>
                </c:pt>
                <c:pt idx="33">
                  <c:v>1.3832358674463943</c:v>
                </c:pt>
                <c:pt idx="34">
                  <c:v>1.3832358674463943</c:v>
                </c:pt>
                <c:pt idx="35">
                  <c:v>1.3816764132553607</c:v>
                </c:pt>
                <c:pt idx="36">
                  <c:v>1.3832358674463943</c:v>
                </c:pt>
                <c:pt idx="37">
                  <c:v>1.3816764132553607</c:v>
                </c:pt>
                <c:pt idx="38">
                  <c:v>1.3879142300194935</c:v>
                </c:pt>
                <c:pt idx="39">
                  <c:v>1.3847953216374274</c:v>
                </c:pt>
                <c:pt idx="40">
                  <c:v>1.3863547758284605</c:v>
                </c:pt>
              </c:numCache>
            </c:numRef>
          </c:xVal>
          <c:yVal>
            <c:numRef>
              <c:f>'pilot resultataen'!$F$39:$AT$39</c:f>
              <c:numCache>
                <c:formatCode>General</c:formatCode>
                <c:ptCount val="41"/>
                <c:pt idx="0">
                  <c:v>2.04</c:v>
                </c:pt>
                <c:pt idx="1">
                  <c:v>3.94</c:v>
                </c:pt>
                <c:pt idx="2">
                  <c:v>1.1949999999999998</c:v>
                </c:pt>
                <c:pt idx="3">
                  <c:v>4.3949999999999996</c:v>
                </c:pt>
                <c:pt idx="4">
                  <c:v>0.89349999999999996</c:v>
                </c:pt>
                <c:pt idx="5">
                  <c:v>0.187</c:v>
                </c:pt>
                <c:pt idx="6">
                  <c:v>4.9649999999999999</c:v>
                </c:pt>
                <c:pt idx="7">
                  <c:v>15.5</c:v>
                </c:pt>
                <c:pt idx="8">
                  <c:v>0.22950000000000001</c:v>
                </c:pt>
                <c:pt idx="9">
                  <c:v>0.24299999999999999</c:v>
                </c:pt>
                <c:pt idx="10">
                  <c:v>0.46299999999999997</c:v>
                </c:pt>
                <c:pt idx="11">
                  <c:v>0.13550000000000001</c:v>
                </c:pt>
                <c:pt idx="12">
                  <c:v>0.111</c:v>
                </c:pt>
                <c:pt idx="13">
                  <c:v>0.17899999999999999</c:v>
                </c:pt>
                <c:pt idx="14">
                  <c:v>0.1515</c:v>
                </c:pt>
                <c:pt idx="15">
                  <c:v>0.35699999999999998</c:v>
                </c:pt>
                <c:pt idx="16">
                  <c:v>0.317</c:v>
                </c:pt>
                <c:pt idx="17">
                  <c:v>0.377</c:v>
                </c:pt>
                <c:pt idx="18">
                  <c:v>0.51</c:v>
                </c:pt>
                <c:pt idx="19">
                  <c:v>6.6749999999999998</c:v>
                </c:pt>
                <c:pt idx="20">
                  <c:v>6.79</c:v>
                </c:pt>
                <c:pt idx="21">
                  <c:v>8.5</c:v>
                </c:pt>
                <c:pt idx="22">
                  <c:v>11.55</c:v>
                </c:pt>
                <c:pt idx="23">
                  <c:v>10.7</c:v>
                </c:pt>
                <c:pt idx="24">
                  <c:v>8.6449999999999996</c:v>
                </c:pt>
                <c:pt idx="25">
                  <c:v>15.399999999999999</c:v>
                </c:pt>
                <c:pt idx="26">
                  <c:v>14.55</c:v>
                </c:pt>
                <c:pt idx="27">
                  <c:v>0.90800000000000003</c:v>
                </c:pt>
                <c:pt idx="28">
                  <c:v>5.4850000000000003</c:v>
                </c:pt>
                <c:pt idx="29">
                  <c:v>5.77</c:v>
                </c:pt>
                <c:pt idx="30">
                  <c:v>9.1000000000000014</c:v>
                </c:pt>
                <c:pt idx="31">
                  <c:v>27.549999999999997</c:v>
                </c:pt>
                <c:pt idx="32">
                  <c:v>26.4</c:v>
                </c:pt>
                <c:pt idx="33">
                  <c:v>27.15</c:v>
                </c:pt>
                <c:pt idx="34">
                  <c:v>3.9550000000000001</c:v>
                </c:pt>
                <c:pt idx="35">
                  <c:v>20.350000000000001</c:v>
                </c:pt>
                <c:pt idx="36">
                  <c:v>25.7</c:v>
                </c:pt>
                <c:pt idx="37">
                  <c:v>24.8</c:v>
                </c:pt>
                <c:pt idx="38">
                  <c:v>22.7</c:v>
                </c:pt>
                <c:pt idx="39">
                  <c:v>23.4</c:v>
                </c:pt>
                <c:pt idx="40">
                  <c:v>24.75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BF3-46F4-819D-D94FFF6D5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0170952"/>
        <c:axId val="590168984"/>
      </c:scatterChart>
      <c:valAx>
        <c:axId val="590170952"/>
        <c:scaling>
          <c:orientation val="minMax"/>
          <c:min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Surface loading [m3/m2/h]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90168984"/>
        <c:crosses val="autoZero"/>
        <c:crossBetween val="midCat"/>
      </c:valAx>
      <c:valAx>
        <c:axId val="590168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Iron loading [mg Fe/L]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90170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[Waterkwaliteit fase 1.xlsx]LCOCD grafiek!Draaitabel1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181522412134697"/>
          <c:y val="2.5713134552581337E-2"/>
          <c:w val="0.87207022369867049"/>
          <c:h val="0.584758944425210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'LCOCD grafiek'!$B$2:$B$3</c:f>
              <c:strCache>
                <c:ptCount val="1"/>
                <c:pt idx="0">
                  <c:v>PAN-PI-NOVAVO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grafiek'!$B$4:$B$14</c:f>
              <c:numCache>
                <c:formatCode>General</c:formatCode>
                <c:ptCount val="9"/>
                <c:pt idx="0">
                  <c:v>5716.5</c:v>
                </c:pt>
                <c:pt idx="1">
                  <c:v>39.25</c:v>
                </c:pt>
                <c:pt idx="2">
                  <c:v>5677</c:v>
                </c:pt>
                <c:pt idx="3">
                  <c:v>31</c:v>
                </c:pt>
                <c:pt idx="4">
                  <c:v>5646</c:v>
                </c:pt>
                <c:pt idx="5">
                  <c:v>3019</c:v>
                </c:pt>
                <c:pt idx="6">
                  <c:v>956</c:v>
                </c:pt>
                <c:pt idx="7">
                  <c:v>1061.5</c:v>
                </c:pt>
                <c:pt idx="8">
                  <c:v>609.5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58-4A47-851B-54967A31E3DB}"/>
            </c:ext>
          </c:extLst>
        </c:ser>
        <c:ser>
          <c:idx val="1"/>
          <c:order val="1"/>
          <c:tx>
            <c:strRef>
              <c:f>'LCOCD grafiek'!$C$2:$C$3</c:f>
              <c:strCache>
                <c:ptCount val="1"/>
                <c:pt idx="0">
                  <c:v>PAN-PI-NOVAAF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grafiek'!$C$4:$C$14</c:f>
              <c:numCache>
                <c:formatCode>General</c:formatCode>
                <c:ptCount val="9"/>
                <c:pt idx="0">
                  <c:v>2646.25</c:v>
                </c:pt>
                <c:pt idx="1">
                  <c:v>93.25</c:v>
                </c:pt>
                <c:pt idx="2">
                  <c:v>2552.75</c:v>
                </c:pt>
                <c:pt idx="3">
                  <c:v>-54.25</c:v>
                </c:pt>
                <c:pt idx="4">
                  <c:v>2618.5</c:v>
                </c:pt>
                <c:pt idx="5">
                  <c:v>986</c:v>
                </c:pt>
                <c:pt idx="6">
                  <c:v>887.75</c:v>
                </c:pt>
                <c:pt idx="7">
                  <c:v>360</c:v>
                </c:pt>
                <c:pt idx="8">
                  <c:v>373.5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58-4A47-851B-54967A31E3DB}"/>
            </c:ext>
          </c:extLst>
        </c:ser>
        <c:ser>
          <c:idx val="2"/>
          <c:order val="2"/>
          <c:tx>
            <c:strRef>
              <c:f>'LCOCD grafiek'!$D$2:$D$3</c:f>
              <c:strCache>
                <c:ptCount val="1"/>
                <c:pt idx="0">
                  <c:v>PAN-PI-CVC-CFS-EFF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multiLvlStrRef>
              <c:f>'LCOCD grafiek'!$A$4:$A$14</c:f>
              <c:multiLvlStrCache>
                <c:ptCount val="9"/>
                <c:lvl>
                  <c:pt idx="0">
                    <c:v>TOC</c:v>
                  </c:pt>
                  <c:pt idx="1">
                    <c:v>POC</c:v>
                  </c:pt>
                  <c:pt idx="2">
                    <c:v>DOC</c:v>
                  </c:pt>
                  <c:pt idx="3">
                    <c:v>HOC</c:v>
                  </c:pt>
                  <c:pt idx="4">
                    <c:v>CDOC</c:v>
                  </c:pt>
                  <c:pt idx="5">
                    <c:v>Humic Substances</c:v>
                  </c:pt>
                  <c:pt idx="6">
                    <c:v>Biopolymers</c:v>
                  </c:pt>
                  <c:pt idx="7">
                    <c:v>Building Blocks</c:v>
                  </c:pt>
                  <c:pt idx="8">
                    <c:v>Neutrals</c:v>
                  </c:pt>
                </c:lvl>
                <c:lvl>
                  <c:pt idx="0">
                    <c:v>NOM-DATA</c:v>
                  </c:pt>
                </c:lvl>
              </c:multiLvlStrCache>
            </c:multiLvlStrRef>
          </c:cat>
          <c:val>
            <c:numRef>
              <c:f>'LCOCD grafiek'!$D$4:$D$14</c:f>
              <c:numCache>
                <c:formatCode>General</c:formatCode>
                <c:ptCount val="9"/>
                <c:pt idx="0">
                  <c:v>2183.375</c:v>
                </c:pt>
                <c:pt idx="1">
                  <c:v>49.5</c:v>
                </c:pt>
                <c:pt idx="2">
                  <c:v>2134.125</c:v>
                </c:pt>
                <c:pt idx="3">
                  <c:v>161.25</c:v>
                </c:pt>
                <c:pt idx="4">
                  <c:v>1972.875</c:v>
                </c:pt>
                <c:pt idx="5">
                  <c:v>830.75</c:v>
                </c:pt>
                <c:pt idx="6">
                  <c:v>133.875</c:v>
                </c:pt>
                <c:pt idx="7">
                  <c:v>607.5</c:v>
                </c:pt>
                <c:pt idx="8">
                  <c:v>400.75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58-4A47-851B-54967A31E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9186184"/>
        <c:axId val="529184216"/>
      </c:barChart>
      <c:catAx>
        <c:axId val="529186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9184216"/>
        <c:crosses val="autoZero"/>
        <c:auto val="1"/>
        <c:lblAlgn val="ctr"/>
        <c:lblOffset val="100"/>
        <c:noMultiLvlLbl val="0"/>
      </c:catAx>
      <c:valAx>
        <c:axId val="5291842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918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94225721784777"/>
          <c:y val="5.0925925925925923E-2"/>
          <c:w val="0.82783552055993015"/>
          <c:h val="0.77591061533974914"/>
        </c:manualLayout>
      </c:layout>
      <c:scatterChart>
        <c:scatterStyle val="lineMarker"/>
        <c:varyColors val="0"/>
        <c:ser>
          <c:idx val="0"/>
          <c:order val="0"/>
          <c:tx>
            <c:v>Bezinksnelheid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Vloeiweide!$C$8:$H$8</c:f>
              <c:numCache>
                <c:formatCode>General</c:formatCode>
                <c:ptCount val="6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</c:numCache>
            </c:numRef>
          </c:xVal>
          <c:yVal>
            <c:numRef>
              <c:f>Vloeiweide!$C$22:$H$22</c:f>
              <c:numCache>
                <c:formatCode>0.000</c:formatCode>
                <c:ptCount val="6"/>
                <c:pt idx="0">
                  <c:v>0.56629992496012005</c:v>
                </c:pt>
                <c:pt idx="1">
                  <c:v>0.64617928745022557</c:v>
                </c:pt>
                <c:pt idx="2">
                  <c:v>0.75084721415555478</c:v>
                </c:pt>
                <c:pt idx="3">
                  <c:v>0.86062584831053868</c:v>
                </c:pt>
                <c:pt idx="4">
                  <c:v>0.97528747001546234</c:v>
                </c:pt>
                <c:pt idx="5">
                  <c:v>1.0946323476337525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B3-4FCE-A236-879AEC002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0910224"/>
        <c:axId val="700911536"/>
      </c:scatterChart>
      <c:valAx>
        <c:axId val="700910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Watertemperatuur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700911536"/>
        <c:crosses val="autoZero"/>
        <c:crossBetween val="midCat"/>
      </c:valAx>
      <c:valAx>
        <c:axId val="70091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Bezinksnelheid deeltje [m/h]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700910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CO</a:t>
          </a:r>
          <a:r>
            <a:rPr lang="nl-NL" baseline="-25000" dirty="0"/>
            <a:t>2</a:t>
          </a:r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err="1"/>
            <a:t>NaOH</a:t>
          </a:r>
          <a:endParaRPr lang="nl-NL"/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FeCl</a:t>
          </a:r>
          <a:r>
            <a:rPr lang="nl-NL" baseline="-25000" dirty="0"/>
            <a:t>3</a:t>
          </a:r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D3117-BD0C-4DB6-A67A-B7AB82CBD21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A40A989-97AB-4303-B838-1226EB20BA36}">
      <dgm:prSet phldrT="[Tekst]"/>
      <dgm:spPr/>
      <dgm:t>
        <a:bodyPr/>
        <a:lstStyle/>
        <a:p>
          <a:r>
            <a:rPr lang="nl-NL" dirty="0"/>
            <a:t>UVT</a:t>
          </a:r>
          <a:endParaRPr lang="nl-NL" baseline="-25000" dirty="0"/>
        </a:p>
      </dgm:t>
    </dgm:pt>
    <dgm:pt modelId="{3AC65E71-4DDC-4DED-8170-B61D940F29D4}" type="parTrans" cxnId="{CF0816F7-24A3-4EB0-905C-403AAB02C9B1}">
      <dgm:prSet/>
      <dgm:spPr/>
      <dgm:t>
        <a:bodyPr/>
        <a:lstStyle/>
        <a:p>
          <a:endParaRPr lang="nl-NL"/>
        </a:p>
      </dgm:t>
    </dgm:pt>
    <dgm:pt modelId="{69EC28DF-DEA4-4C90-BA70-ECC8FF62CFE3}" type="sibTrans" cxnId="{CF0816F7-24A3-4EB0-905C-403AAB02C9B1}">
      <dgm:prSet/>
      <dgm:spPr/>
      <dgm:t>
        <a:bodyPr/>
        <a:lstStyle/>
        <a:p>
          <a:endParaRPr lang="nl-NL"/>
        </a:p>
      </dgm:t>
    </dgm:pt>
    <dgm:pt modelId="{E1B00E5E-1447-4F7F-8F2F-81A8E0DBC69A}">
      <dgm:prSet phldrT="[Tekst]"/>
      <dgm:spPr/>
      <dgm:t>
        <a:bodyPr/>
        <a:lstStyle/>
        <a:p>
          <a:r>
            <a:rPr lang="nl-NL" dirty="0"/>
            <a:t>Na</a:t>
          </a:r>
        </a:p>
      </dgm:t>
    </dgm:pt>
    <dgm:pt modelId="{32E5DC17-BA59-4B9B-A1E9-E152B927678F}" type="parTrans" cxnId="{6C357FAE-2922-440E-A45B-C973FC221AF1}">
      <dgm:prSet/>
      <dgm:spPr/>
      <dgm:t>
        <a:bodyPr/>
        <a:lstStyle/>
        <a:p>
          <a:endParaRPr lang="nl-NL"/>
        </a:p>
      </dgm:t>
    </dgm:pt>
    <dgm:pt modelId="{C11903D1-9E48-40A1-AA7C-B19EE7D56F97}" type="sibTrans" cxnId="{6C357FAE-2922-440E-A45B-C973FC221AF1}">
      <dgm:prSet/>
      <dgm:spPr/>
      <dgm:t>
        <a:bodyPr/>
        <a:lstStyle/>
        <a:p>
          <a:endParaRPr lang="nl-NL"/>
        </a:p>
      </dgm:t>
    </dgm:pt>
    <dgm:pt modelId="{B7E606BB-ADD3-4A47-9D3C-E6D699BC28B8}">
      <dgm:prSet phldrT="[Tekst]"/>
      <dgm:spPr/>
      <dgm:t>
        <a:bodyPr/>
        <a:lstStyle/>
        <a:p>
          <a:r>
            <a:rPr lang="nl-NL" dirty="0"/>
            <a:t>Cl</a:t>
          </a:r>
          <a:endParaRPr lang="nl-NL" baseline="-25000" dirty="0"/>
        </a:p>
      </dgm:t>
    </dgm:pt>
    <dgm:pt modelId="{CC2B9E51-73CF-494D-A9D9-1E84F957555F}" type="parTrans" cxnId="{4754ECA6-08F9-46B6-A395-7221CC025A3F}">
      <dgm:prSet/>
      <dgm:spPr/>
      <dgm:t>
        <a:bodyPr/>
        <a:lstStyle/>
        <a:p>
          <a:endParaRPr lang="nl-NL"/>
        </a:p>
      </dgm:t>
    </dgm:pt>
    <dgm:pt modelId="{E98F5F3D-C8FA-4DB6-8911-0D82A19C60F3}" type="sibTrans" cxnId="{4754ECA6-08F9-46B6-A395-7221CC025A3F}">
      <dgm:prSet/>
      <dgm:spPr/>
      <dgm:t>
        <a:bodyPr/>
        <a:lstStyle/>
        <a:p>
          <a:endParaRPr lang="nl-NL"/>
        </a:p>
      </dgm:t>
    </dgm:pt>
    <dgm:pt modelId="{6ECCD06C-95C2-458B-A34D-8E373AB2DD53}" type="pres">
      <dgm:prSet presAssocID="{A97D3117-BD0C-4DB6-A67A-B7AB82CBD21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DAFC93-F832-424C-B214-FBD245C7A3BE}" type="pres">
      <dgm:prSet presAssocID="{2A40A989-97AB-4303-B838-1226EB20BA36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77E50-26CE-4FA5-99E9-DC0664B8073C}" type="pres">
      <dgm:prSet presAssocID="{2A40A989-97AB-4303-B838-1226EB20BA36}" presName="gear1srcNode" presStyleLbl="node1" presStyleIdx="0" presStyleCnt="3"/>
      <dgm:spPr/>
    </dgm:pt>
    <dgm:pt modelId="{52FB7AAA-7AA6-4116-A8B9-3C4B408C9E25}" type="pres">
      <dgm:prSet presAssocID="{2A40A989-97AB-4303-B838-1226EB20BA36}" presName="gear1dstNode" presStyleLbl="node1" presStyleIdx="0" presStyleCnt="3"/>
      <dgm:spPr/>
    </dgm:pt>
    <dgm:pt modelId="{8AE9D84B-7185-475F-93AE-CDD68D7456A3}" type="pres">
      <dgm:prSet presAssocID="{E1B00E5E-1447-4F7F-8F2F-81A8E0DBC6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B661446B-175B-40F5-B48B-384868C509B2}" type="pres">
      <dgm:prSet presAssocID="{E1B00E5E-1447-4F7F-8F2F-81A8E0DBC69A}" presName="gear2srcNode" presStyleLbl="node1" presStyleIdx="1" presStyleCnt="3"/>
      <dgm:spPr/>
    </dgm:pt>
    <dgm:pt modelId="{E6842ABF-588F-4CEC-8382-C5B04624A433}" type="pres">
      <dgm:prSet presAssocID="{E1B00E5E-1447-4F7F-8F2F-81A8E0DBC69A}" presName="gear2dstNode" presStyleLbl="node1" presStyleIdx="1" presStyleCnt="3"/>
      <dgm:spPr/>
    </dgm:pt>
    <dgm:pt modelId="{A30FCF52-BE14-4E5E-AA27-0A4D5EB9C421}" type="pres">
      <dgm:prSet presAssocID="{B7E606BB-ADD3-4A47-9D3C-E6D699BC28B8}" presName="gear3" presStyleLbl="node1" presStyleIdx="2" presStyleCnt="3"/>
      <dgm:spPr/>
    </dgm:pt>
    <dgm:pt modelId="{517E6775-CF56-4832-8644-DBA9655D7E31}" type="pres">
      <dgm:prSet presAssocID="{B7E606BB-ADD3-4A47-9D3C-E6D699BC28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1784E9-C809-4799-8376-4995485A669D}" type="pres">
      <dgm:prSet presAssocID="{B7E606BB-ADD3-4A47-9D3C-E6D699BC28B8}" presName="gear3srcNode" presStyleLbl="node1" presStyleIdx="2" presStyleCnt="3"/>
      <dgm:spPr/>
    </dgm:pt>
    <dgm:pt modelId="{2E921A45-CB8B-4DE3-A969-0B8A824359D0}" type="pres">
      <dgm:prSet presAssocID="{B7E606BB-ADD3-4A47-9D3C-E6D699BC28B8}" presName="gear3dstNode" presStyleLbl="node1" presStyleIdx="2" presStyleCnt="3"/>
      <dgm:spPr/>
    </dgm:pt>
    <dgm:pt modelId="{51E2AE62-5661-4A4F-806E-2910487DFD7A}" type="pres">
      <dgm:prSet presAssocID="{69EC28DF-DEA4-4C90-BA70-ECC8FF62CFE3}" presName="connector1" presStyleLbl="sibTrans2D1" presStyleIdx="0" presStyleCnt="3"/>
      <dgm:spPr/>
    </dgm:pt>
    <dgm:pt modelId="{1D041ABE-5300-4B6B-B33F-474DCEDB95CF}" type="pres">
      <dgm:prSet presAssocID="{C11903D1-9E48-40A1-AA7C-B19EE7D56F97}" presName="connector2" presStyleLbl="sibTrans2D1" presStyleIdx="1" presStyleCnt="3"/>
      <dgm:spPr/>
    </dgm:pt>
    <dgm:pt modelId="{63D815B1-02BB-4809-9BBF-128F44B40FD2}" type="pres">
      <dgm:prSet presAssocID="{E98F5F3D-C8FA-4DB6-8911-0D82A19C60F3}" presName="connector3" presStyleLbl="sibTrans2D1" presStyleIdx="2" presStyleCnt="3"/>
      <dgm:spPr/>
    </dgm:pt>
  </dgm:ptLst>
  <dgm:cxnLst>
    <dgm:cxn modelId="{B6106814-A3E5-4453-BAA2-6F6A3BC54B21}" type="presOf" srcId="{A97D3117-BD0C-4DB6-A67A-B7AB82CBD21D}" destId="{6ECCD06C-95C2-458B-A34D-8E373AB2DD53}" srcOrd="0" destOrd="0" presId="urn:microsoft.com/office/officeart/2005/8/layout/gear1"/>
    <dgm:cxn modelId="{330B0935-69A7-4051-BB45-58132D210D82}" type="presOf" srcId="{B7E606BB-ADD3-4A47-9D3C-E6D699BC28B8}" destId="{2E921A45-CB8B-4DE3-A969-0B8A824359D0}" srcOrd="3" destOrd="0" presId="urn:microsoft.com/office/officeart/2005/8/layout/gear1"/>
    <dgm:cxn modelId="{91C4F539-55FC-4E7B-A905-4CB1E182DCE0}" type="presOf" srcId="{B7E606BB-ADD3-4A47-9D3C-E6D699BC28B8}" destId="{A30FCF52-BE14-4E5E-AA27-0A4D5EB9C421}" srcOrd="0" destOrd="0" presId="urn:microsoft.com/office/officeart/2005/8/layout/gear1"/>
    <dgm:cxn modelId="{CB07D460-EB5C-436E-B032-FCDA9A6BF350}" type="presOf" srcId="{C11903D1-9E48-40A1-AA7C-B19EE7D56F97}" destId="{1D041ABE-5300-4B6B-B33F-474DCEDB95CF}" srcOrd="0" destOrd="0" presId="urn:microsoft.com/office/officeart/2005/8/layout/gear1"/>
    <dgm:cxn modelId="{0FA5B083-EF8B-4B02-ADA1-657832BF1259}" type="presOf" srcId="{2A40A989-97AB-4303-B838-1226EB20BA36}" destId="{52FB7AAA-7AA6-4116-A8B9-3C4B408C9E25}" srcOrd="2" destOrd="0" presId="urn:microsoft.com/office/officeart/2005/8/layout/gear1"/>
    <dgm:cxn modelId="{2744438A-24E2-4A97-8D85-F4B786216D39}" type="presOf" srcId="{E1B00E5E-1447-4F7F-8F2F-81A8E0DBC69A}" destId="{E6842ABF-588F-4CEC-8382-C5B04624A433}" srcOrd="2" destOrd="0" presId="urn:microsoft.com/office/officeart/2005/8/layout/gear1"/>
    <dgm:cxn modelId="{75CF6D8A-2B58-47DD-A57B-72BE0EC3BAEF}" type="presOf" srcId="{E1B00E5E-1447-4F7F-8F2F-81A8E0DBC69A}" destId="{B661446B-175B-40F5-B48B-384868C509B2}" srcOrd="1" destOrd="0" presId="urn:microsoft.com/office/officeart/2005/8/layout/gear1"/>
    <dgm:cxn modelId="{80D5BC95-E4C2-41BC-9557-86BAD500DF27}" type="presOf" srcId="{2A40A989-97AB-4303-B838-1226EB20BA36}" destId="{55777E50-26CE-4FA5-99E9-DC0664B8073C}" srcOrd="1" destOrd="0" presId="urn:microsoft.com/office/officeart/2005/8/layout/gear1"/>
    <dgm:cxn modelId="{4754ECA6-08F9-46B6-A395-7221CC025A3F}" srcId="{A97D3117-BD0C-4DB6-A67A-B7AB82CBD21D}" destId="{B7E606BB-ADD3-4A47-9D3C-E6D699BC28B8}" srcOrd="2" destOrd="0" parTransId="{CC2B9E51-73CF-494D-A9D9-1E84F957555F}" sibTransId="{E98F5F3D-C8FA-4DB6-8911-0D82A19C60F3}"/>
    <dgm:cxn modelId="{07E100A7-2ACA-45CD-9821-55EEDC8E998F}" type="presOf" srcId="{B7E606BB-ADD3-4A47-9D3C-E6D699BC28B8}" destId="{571784E9-C809-4799-8376-4995485A669D}" srcOrd="2" destOrd="0" presId="urn:microsoft.com/office/officeart/2005/8/layout/gear1"/>
    <dgm:cxn modelId="{C29821A8-AA19-4266-BEDA-E6FB328525EE}" type="presOf" srcId="{E1B00E5E-1447-4F7F-8F2F-81A8E0DBC69A}" destId="{8AE9D84B-7185-475F-93AE-CDD68D7456A3}" srcOrd="0" destOrd="0" presId="urn:microsoft.com/office/officeart/2005/8/layout/gear1"/>
    <dgm:cxn modelId="{D61E6BAB-895A-474D-BCDF-2EF5D1AB6371}" type="presOf" srcId="{2A40A989-97AB-4303-B838-1226EB20BA36}" destId="{52DAFC93-F832-424C-B214-FBD245C7A3BE}" srcOrd="0" destOrd="0" presId="urn:microsoft.com/office/officeart/2005/8/layout/gear1"/>
    <dgm:cxn modelId="{6C357FAE-2922-440E-A45B-C973FC221AF1}" srcId="{A97D3117-BD0C-4DB6-A67A-B7AB82CBD21D}" destId="{E1B00E5E-1447-4F7F-8F2F-81A8E0DBC69A}" srcOrd="1" destOrd="0" parTransId="{32E5DC17-BA59-4B9B-A1E9-E152B927678F}" sibTransId="{C11903D1-9E48-40A1-AA7C-B19EE7D56F97}"/>
    <dgm:cxn modelId="{3F0133B2-B8EB-4FB1-A61F-8D1FAD09959E}" type="presOf" srcId="{B7E606BB-ADD3-4A47-9D3C-E6D699BC28B8}" destId="{517E6775-CF56-4832-8644-DBA9655D7E31}" srcOrd="1" destOrd="0" presId="urn:microsoft.com/office/officeart/2005/8/layout/gear1"/>
    <dgm:cxn modelId="{0B3194C6-447C-4858-8AF9-5EEF6D1C3D63}" type="presOf" srcId="{69EC28DF-DEA4-4C90-BA70-ECC8FF62CFE3}" destId="{51E2AE62-5661-4A4F-806E-2910487DFD7A}" srcOrd="0" destOrd="0" presId="urn:microsoft.com/office/officeart/2005/8/layout/gear1"/>
    <dgm:cxn modelId="{AD23D1DF-96B2-40FA-AA1A-4C6023FF3ADC}" type="presOf" srcId="{E98F5F3D-C8FA-4DB6-8911-0D82A19C60F3}" destId="{63D815B1-02BB-4809-9BBF-128F44B40FD2}" srcOrd="0" destOrd="0" presId="urn:microsoft.com/office/officeart/2005/8/layout/gear1"/>
    <dgm:cxn modelId="{CF0816F7-24A3-4EB0-905C-403AAB02C9B1}" srcId="{A97D3117-BD0C-4DB6-A67A-B7AB82CBD21D}" destId="{2A40A989-97AB-4303-B838-1226EB20BA36}" srcOrd="0" destOrd="0" parTransId="{3AC65E71-4DDC-4DED-8170-B61D940F29D4}" sibTransId="{69EC28DF-DEA4-4C90-BA70-ECC8FF62CFE3}"/>
    <dgm:cxn modelId="{BB39CCAB-EAA6-41F8-958B-26EF5CEFED7A}" type="presParOf" srcId="{6ECCD06C-95C2-458B-A34D-8E373AB2DD53}" destId="{52DAFC93-F832-424C-B214-FBD245C7A3BE}" srcOrd="0" destOrd="0" presId="urn:microsoft.com/office/officeart/2005/8/layout/gear1"/>
    <dgm:cxn modelId="{E7D3C3C4-4197-4AF2-9081-314EF1166533}" type="presParOf" srcId="{6ECCD06C-95C2-458B-A34D-8E373AB2DD53}" destId="{55777E50-26CE-4FA5-99E9-DC0664B8073C}" srcOrd="1" destOrd="0" presId="urn:microsoft.com/office/officeart/2005/8/layout/gear1"/>
    <dgm:cxn modelId="{075B7FA0-9334-4B16-B5D1-0975772BAF5B}" type="presParOf" srcId="{6ECCD06C-95C2-458B-A34D-8E373AB2DD53}" destId="{52FB7AAA-7AA6-4116-A8B9-3C4B408C9E25}" srcOrd="2" destOrd="0" presId="urn:microsoft.com/office/officeart/2005/8/layout/gear1"/>
    <dgm:cxn modelId="{FFE627E6-0CB2-409A-A011-6E65364E24E6}" type="presParOf" srcId="{6ECCD06C-95C2-458B-A34D-8E373AB2DD53}" destId="{8AE9D84B-7185-475F-93AE-CDD68D7456A3}" srcOrd="3" destOrd="0" presId="urn:microsoft.com/office/officeart/2005/8/layout/gear1"/>
    <dgm:cxn modelId="{C085B852-DB20-4152-83CF-1708A3F25171}" type="presParOf" srcId="{6ECCD06C-95C2-458B-A34D-8E373AB2DD53}" destId="{B661446B-175B-40F5-B48B-384868C509B2}" srcOrd="4" destOrd="0" presId="urn:microsoft.com/office/officeart/2005/8/layout/gear1"/>
    <dgm:cxn modelId="{5B02161C-EAA0-4C70-9A65-F3F6265C7627}" type="presParOf" srcId="{6ECCD06C-95C2-458B-A34D-8E373AB2DD53}" destId="{E6842ABF-588F-4CEC-8382-C5B04624A433}" srcOrd="5" destOrd="0" presId="urn:microsoft.com/office/officeart/2005/8/layout/gear1"/>
    <dgm:cxn modelId="{8084E952-E6AB-403F-A59F-50FE52FC040F}" type="presParOf" srcId="{6ECCD06C-95C2-458B-A34D-8E373AB2DD53}" destId="{A30FCF52-BE14-4E5E-AA27-0A4D5EB9C421}" srcOrd="6" destOrd="0" presId="urn:microsoft.com/office/officeart/2005/8/layout/gear1"/>
    <dgm:cxn modelId="{53763088-0732-4ED5-BB72-35738C5314FC}" type="presParOf" srcId="{6ECCD06C-95C2-458B-A34D-8E373AB2DD53}" destId="{517E6775-CF56-4832-8644-DBA9655D7E31}" srcOrd="7" destOrd="0" presId="urn:microsoft.com/office/officeart/2005/8/layout/gear1"/>
    <dgm:cxn modelId="{CA09B352-9B79-4E61-8BCC-1E88ED6299BA}" type="presParOf" srcId="{6ECCD06C-95C2-458B-A34D-8E373AB2DD53}" destId="{571784E9-C809-4799-8376-4995485A669D}" srcOrd="8" destOrd="0" presId="urn:microsoft.com/office/officeart/2005/8/layout/gear1"/>
    <dgm:cxn modelId="{938A31BB-5B81-48CE-814E-9DCF021EF69A}" type="presParOf" srcId="{6ECCD06C-95C2-458B-A34D-8E373AB2DD53}" destId="{2E921A45-CB8B-4DE3-A969-0B8A824359D0}" srcOrd="9" destOrd="0" presId="urn:microsoft.com/office/officeart/2005/8/layout/gear1"/>
    <dgm:cxn modelId="{C2D1F215-099C-4DBD-9AE2-BF1DCDE0C939}" type="presParOf" srcId="{6ECCD06C-95C2-458B-A34D-8E373AB2DD53}" destId="{51E2AE62-5661-4A4F-806E-2910487DFD7A}" srcOrd="10" destOrd="0" presId="urn:microsoft.com/office/officeart/2005/8/layout/gear1"/>
    <dgm:cxn modelId="{1CC6556B-B66F-4074-8A56-6E14D4B2AEC1}" type="presParOf" srcId="{6ECCD06C-95C2-458B-A34D-8E373AB2DD53}" destId="{1D041ABE-5300-4B6B-B33F-474DCEDB95CF}" srcOrd="11" destOrd="0" presId="urn:microsoft.com/office/officeart/2005/8/layout/gear1"/>
    <dgm:cxn modelId="{A06193D0-CFE6-467A-BB73-9870B5D52ADF}" type="presParOf" srcId="{6ECCD06C-95C2-458B-A34D-8E373AB2DD53}" destId="{63D815B1-02BB-4809-9BBF-128F44B40F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CO</a:t>
          </a:r>
          <a:r>
            <a:rPr lang="nl-NL" sz="1900" kern="1200" baseline="-25000" dirty="0"/>
            <a:t>2</a:t>
          </a:r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err="1"/>
            <a:t>NaOH</a:t>
          </a:r>
          <a:endParaRPr lang="nl-NL" sz="1900" kern="1200"/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FeCl</a:t>
          </a:r>
          <a:r>
            <a:rPr lang="nl-NL" sz="1900" kern="1200" baseline="-25000" dirty="0"/>
            <a:t>3</a:t>
          </a:r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FC93-F832-424C-B214-FBD245C7A3BE}">
      <dsp:nvSpPr>
        <dsp:cNvPr id="0" name=""/>
        <dsp:cNvSpPr/>
      </dsp:nvSpPr>
      <dsp:spPr>
        <a:xfrm>
          <a:off x="1767310" y="1457485"/>
          <a:ext cx="1781371" cy="178137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UVT</a:t>
          </a:r>
          <a:endParaRPr lang="nl-NL" sz="3800" kern="1200" baseline="-25000" dirty="0"/>
        </a:p>
      </dsp:txBody>
      <dsp:txXfrm>
        <a:off x="2125445" y="1874763"/>
        <a:ext cx="1065101" cy="915661"/>
      </dsp:txXfrm>
    </dsp:sp>
    <dsp:sp modelId="{8AE9D84B-7185-475F-93AE-CDD68D7456A3}">
      <dsp:nvSpPr>
        <dsp:cNvPr id="0" name=""/>
        <dsp:cNvSpPr/>
      </dsp:nvSpPr>
      <dsp:spPr>
        <a:xfrm>
          <a:off x="730876" y="1036434"/>
          <a:ext cx="1295542" cy="129554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Na</a:t>
          </a:r>
        </a:p>
      </dsp:txBody>
      <dsp:txXfrm>
        <a:off x="1057033" y="1364562"/>
        <a:ext cx="643228" cy="639286"/>
      </dsp:txXfrm>
    </dsp:sp>
    <dsp:sp modelId="{A30FCF52-BE14-4E5E-AA27-0A4D5EB9C421}">
      <dsp:nvSpPr>
        <dsp:cNvPr id="0" name=""/>
        <dsp:cNvSpPr/>
      </dsp:nvSpPr>
      <dsp:spPr>
        <a:xfrm rot="20700000">
          <a:off x="1456512" y="142641"/>
          <a:ext cx="1269367" cy="12693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Cl</a:t>
          </a:r>
          <a:endParaRPr lang="nl-NL" sz="3800" kern="1200" baseline="-25000" dirty="0"/>
        </a:p>
      </dsp:txBody>
      <dsp:txXfrm rot="-20700000">
        <a:off x="1734922" y="421051"/>
        <a:ext cx="712548" cy="712548"/>
      </dsp:txXfrm>
    </dsp:sp>
    <dsp:sp modelId="{51E2AE62-5661-4A4F-806E-2910487DFD7A}">
      <dsp:nvSpPr>
        <dsp:cNvPr id="0" name=""/>
        <dsp:cNvSpPr/>
      </dsp:nvSpPr>
      <dsp:spPr>
        <a:xfrm>
          <a:off x="1620132" y="1194433"/>
          <a:ext cx="2280155" cy="2280155"/>
        </a:xfrm>
        <a:prstGeom prst="circularArrow">
          <a:avLst>
            <a:gd name="adj1" fmla="val 4687"/>
            <a:gd name="adj2" fmla="val 299029"/>
            <a:gd name="adj3" fmla="val 2488099"/>
            <a:gd name="adj4" fmla="val 159231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1ABE-5300-4B6B-B33F-474DCEDB95CF}">
      <dsp:nvSpPr>
        <dsp:cNvPr id="0" name=""/>
        <dsp:cNvSpPr/>
      </dsp:nvSpPr>
      <dsp:spPr>
        <a:xfrm>
          <a:off x="501438" y="753879"/>
          <a:ext cx="1656675" cy="16566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15B1-02BB-4809-9BBF-128F44B40FD2}">
      <dsp:nvSpPr>
        <dsp:cNvPr id="0" name=""/>
        <dsp:cNvSpPr/>
      </dsp:nvSpPr>
      <dsp:spPr>
        <a:xfrm>
          <a:off x="1162894" y="-131296"/>
          <a:ext cx="1786229" cy="17862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22FA2-0889-44F0-8BB6-1DACD58F01F0}" type="datetimeFigureOut">
              <a:rPr lang="nl-NL" smtClean="0"/>
              <a:t>25-4-2022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55C4D-5468-4E1F-B1D6-3F7581BDE7A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350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Tata 35</a:t>
            </a:r>
          </a:p>
          <a:p>
            <a:r>
              <a:rPr lang="nl-NL" dirty="0"/>
              <a:t>WCB 43</a:t>
            </a:r>
          </a:p>
          <a:p>
            <a:r>
              <a:rPr lang="nl-NL" dirty="0"/>
              <a:t>WPJ 58</a:t>
            </a:r>
          </a:p>
          <a:p>
            <a:r>
              <a:rPr lang="nl-NL" dirty="0"/>
              <a:t>Duin 43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55C4D-5468-4E1F-B1D6-3F7581BDE7A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427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PSA3 SIX-C90</a:t>
            </a:r>
            <a:endParaRPr lang="en-US">
              <a:latin typeface="Arial"/>
              <a:cs typeface="Arial" charset="0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Stabiel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lage</a:t>
            </a:r>
            <a:r>
              <a:rPr lang="en-US">
                <a:latin typeface="Arial"/>
                <a:cs typeface="Arial"/>
              </a:rPr>
              <a:t> TMP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(EC)BW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flux van 80-90 l/m2/h</a:t>
            </a:r>
          </a:p>
          <a:p>
            <a:pPr marL="385445" indent="-385445"/>
            <a:r>
              <a:rPr lang="en-US">
                <a:latin typeface="Arial"/>
                <a:cs typeface="Arial"/>
              </a:rPr>
              <a:t>In </a:t>
            </a:r>
            <a:r>
              <a:rPr lang="en-US" err="1">
                <a:latin typeface="Arial"/>
                <a:cs typeface="Arial"/>
              </a:rPr>
              <a:t>periode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augustus</a:t>
            </a:r>
            <a:r>
              <a:rPr lang="en-US">
                <a:latin typeface="Arial"/>
                <a:cs typeface="Arial"/>
              </a:rPr>
              <a:t> tm </a:t>
            </a:r>
            <a:r>
              <a:rPr lang="en-US" err="1">
                <a:latin typeface="Arial"/>
                <a:cs typeface="Arial"/>
              </a:rPr>
              <a:t>oktober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loopt</a:t>
            </a:r>
            <a:r>
              <a:rPr lang="en-US">
                <a:latin typeface="Arial"/>
                <a:cs typeface="Arial"/>
              </a:rPr>
              <a:t> de TMP </a:t>
            </a:r>
            <a:r>
              <a:rPr lang="en-US" err="1">
                <a:latin typeface="Arial"/>
                <a:cs typeface="Arial"/>
              </a:rPr>
              <a:t>toename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filtratiecyclus</a:t>
            </a:r>
            <a:r>
              <a:rPr lang="en-US">
                <a:latin typeface="Arial"/>
                <a:cs typeface="Arial"/>
              </a:rPr>
              <a:t> op van 30 kPa </a:t>
            </a:r>
            <a:r>
              <a:rPr lang="en-US" err="1">
                <a:latin typeface="Arial"/>
                <a:cs typeface="Arial"/>
              </a:rPr>
              <a:t>naar</a:t>
            </a:r>
            <a:r>
              <a:rPr lang="en-US">
                <a:latin typeface="Arial"/>
                <a:cs typeface="Arial"/>
              </a:rPr>
              <a:t> 80 kPa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Coagulatie-C1 pilot</a:t>
            </a:r>
            <a:endParaRPr lang="en-US">
              <a:latin typeface="Arial"/>
              <a:cs typeface="Arial" charset="0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Stabiel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lage</a:t>
            </a:r>
            <a:r>
              <a:rPr lang="en-US">
                <a:latin typeface="Arial"/>
                <a:cs typeface="Arial"/>
              </a:rPr>
              <a:t> TMP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flux van 90-180 l/m2/h </a:t>
            </a:r>
            <a:r>
              <a:rPr lang="en-US" err="1">
                <a:latin typeface="Arial"/>
                <a:cs typeface="Arial"/>
              </a:rPr>
              <a:t>bij</a:t>
            </a:r>
            <a:r>
              <a:rPr lang="en-US">
                <a:latin typeface="Arial"/>
                <a:cs typeface="Arial"/>
              </a:rPr>
              <a:t> Fe carry-over &lt;5-15 mg/L</a:t>
            </a:r>
            <a:endParaRPr lang="en-US">
              <a:latin typeface="Arial"/>
            </a:endParaRPr>
          </a:p>
          <a:p>
            <a:pPr marL="385445" indent="-385445"/>
            <a:r>
              <a:rPr lang="en-US">
                <a:latin typeface="Arial"/>
                <a:cs typeface="Arial"/>
              </a:rPr>
              <a:t>De TMP </a:t>
            </a:r>
            <a:r>
              <a:rPr lang="en-US" err="1">
                <a:latin typeface="Arial"/>
                <a:cs typeface="Arial"/>
              </a:rPr>
              <a:t>toename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een</a:t>
            </a:r>
            <a:r>
              <a:rPr lang="en-US">
                <a:latin typeface="Arial"/>
                <a:cs typeface="Arial"/>
              </a:rPr>
              <a:t> de </a:t>
            </a:r>
            <a:r>
              <a:rPr lang="en-US" err="1">
                <a:latin typeface="Arial"/>
                <a:cs typeface="Arial"/>
              </a:rPr>
              <a:t>filtratiecyclus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blijft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rond</a:t>
            </a:r>
            <a:r>
              <a:rPr lang="en-US">
                <a:latin typeface="Arial"/>
                <a:cs typeface="Arial"/>
              </a:rPr>
              <a:t> de 5-20 kPa</a:t>
            </a:r>
            <a:endParaRPr lang="en-US">
              <a:latin typeface="Arial"/>
            </a:endParaRP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7968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460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Fig. limiet spoelcyclus o.b.v. 37 min filtratietijd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51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err="1"/>
              <a:t>Lamellen</a:t>
            </a:r>
            <a:r>
              <a:rPr lang="en-GB" sz="1200"/>
              <a:t> </a:t>
            </a:r>
            <a:r>
              <a:rPr lang="en-GB" sz="1200" err="1"/>
              <a:t>oppervlak</a:t>
            </a:r>
            <a:r>
              <a:rPr lang="en-GB" sz="1200"/>
              <a:t> SIX = 866 m</a:t>
            </a:r>
            <a:r>
              <a:rPr lang="en-GB" sz="1200" baseline="30000"/>
              <a:t>2</a:t>
            </a:r>
            <a:r>
              <a:rPr lang="en-GB" sz="1200"/>
              <a:t> (42 m</a:t>
            </a:r>
            <a:r>
              <a:rPr lang="en-GB" sz="1200" baseline="30000"/>
              <a:t>2</a:t>
            </a:r>
            <a:r>
              <a:rPr lang="en-GB" sz="1200"/>
              <a:t>) d</a:t>
            </a: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1BB6-F7DA-414F-B95A-39426F6F4D6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044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stijl te bewerken</a:t>
            </a:r>
          </a:p>
        </p:txBody>
      </p:sp>
      <p:sp>
        <p:nvSpPr>
          <p:cNvPr id="18435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E5F0A63F-10AA-4F87-B474-F5EC7F44C3EC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6888019-FFA9-48D9-B9FA-39579BBF3D0F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5F28E-221E-4D98-A202-A7D101726225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637450-25B1-44F3-BBE8-CC2B25CF334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60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9809BB-540A-4053-80AA-A3C175A073ED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322B6D-5481-4562-A9F4-233D8E56C64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784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8800C3-0206-4577-853A-D51DF408C911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B309D-8A77-405A-A9A5-9BB735FAE9F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1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jdelijke aanduiding voor 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2306638"/>
          </a:xfrm>
        </p:spPr>
        <p:txBody>
          <a:bodyPr anchor="ctr"/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te bewerken</a:t>
            </a:r>
          </a:p>
        </p:txBody>
      </p:sp>
      <p:sp>
        <p:nvSpPr>
          <p:cNvPr id="21508" name="Tijdelijke aanduiding voor tekst 2"/>
          <p:cNvSpPr>
            <a:spLocks noGrp="1"/>
          </p:cNvSpPr>
          <p:nvPr>
            <p:ph type="subTitle" idx="1"/>
          </p:nvPr>
        </p:nvSpPr>
        <p:spPr>
          <a:xfrm>
            <a:off x="760413" y="4437063"/>
            <a:ext cx="8353425" cy="914400"/>
          </a:xfrm>
        </p:spPr>
        <p:txBody>
          <a:bodyPr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49FD3F9-5544-487F-BFB9-C2848EEE1F8A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E614E4D-4D14-4FE6-A797-92E3AEF22B81}" type="slidenum">
              <a:rPr lang="nl-NL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3B23A-D296-48F3-8948-913EC3E43545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3A9DE-8F31-4129-A108-706B5F5FA89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329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4FD959-39DA-4A14-AD81-9C77C9F205D1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3C528-AE39-4D86-AC05-8BCA86E141B4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087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29200" y="2085975"/>
            <a:ext cx="4381500" cy="386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238691-70A0-41DD-B9BC-419DE6EDD0B9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ABF43-A9A7-4061-8670-4A419299513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820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C20F1-C716-40FD-BE23-C3F6987FC02C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4369EE-47A2-4286-ADA6-131E71548EE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736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2380E2-FF49-49CC-AA52-42BCD0EA5694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B68E-0642-45C3-BC24-F253A1B36A5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28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949C0B-7287-4AF0-9F72-D90E9283D5E2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03E00-EDF1-4D1F-AD88-03A0B469FFE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6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56A537-8E1D-4432-AFF9-F5F89A025DE8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5F101-18DC-4191-82DA-E707BF033D3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304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40E54-4D44-4F75-9B1F-EB7B287D49E1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07FA5-ACF0-4B22-90B0-FAEB4F6C95A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13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3E6EB3-543D-4313-B67D-FA4C5AF1581E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03391-FA45-44B3-AEFB-C4D7215C980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7042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611BF8-FD9C-4250-B41E-C69C2F3A3AF6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8DD45-9300-46C8-9073-A113754AEEA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405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181850" y="557213"/>
            <a:ext cx="2228850" cy="5392737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557213"/>
            <a:ext cx="6534150" cy="5392737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4C641B-4FC8-4A9C-9551-B0D8072AB7A5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76A63-3EEA-4028-8FBA-1AF84F65791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89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D61A25-EE4E-4BCC-B986-E96F72C7223D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6DC576-B1E0-44A4-987C-06BC18A1F5B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9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5FEEE4-F7CE-4597-9376-61331290AC43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8277E7-87A4-4D3A-A3A3-77BCEF87F81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386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A32008-41BC-4F7D-9DAD-2F15AAE38F0D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5CA55-ECD2-4FC1-A85A-A898B7237CF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91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5E448-8973-4F92-A7D6-722770D64227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0C3F6-8231-4ACE-A7CE-256E62557E8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48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EA6158-2DDE-49EC-8C23-04940DAE01E0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54589-E39A-46CB-8AC6-E1A1F3C77B3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58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FB847A-3BBE-44C2-8C29-CBBD9388E6B1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ECE793-96FF-4144-9DF5-9BCD907B30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7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3" y="273049"/>
            <a:ext cx="3259006" cy="1162051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303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02C055-6618-4532-B3F7-CB731D400D06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19A569-556F-4096-861E-7C768E2F112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13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28A6C34-98DB-4C7F-94FD-F5A4E4E31DC8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69590F07-7A13-4AD7-86C9-26E35B870C28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52" r:id="rId12"/>
  </p:sldLayoutIdLst>
  <p:txStyles>
    <p:titleStyle>
      <a:lvl1pPr algn="l" defTabSz="1030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Arial" charset="0"/>
          <a:ea typeface="+mj-ea"/>
          <a:cs typeface="+mj-cs"/>
        </a:defRPr>
      </a:lvl1pPr>
      <a:lvl2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2"/>
          </a:solidFill>
          <a:latin typeface="Arial" charset="0"/>
          <a:ea typeface="+mn-ea"/>
          <a:cs typeface="+mn-cs"/>
        </a:defRPr>
      </a:lvl1pPr>
      <a:lvl2pPr marL="836613" indent="-322263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Arial" charset="0"/>
          <a:ea typeface="+mn-ea"/>
          <a:cs typeface="+mn-cs"/>
        </a:defRPr>
      </a:lvl2pPr>
      <a:lvl3pPr marL="1289050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2"/>
          </a:solidFill>
          <a:latin typeface="Arial" charset="0"/>
          <a:ea typeface="+mn-ea"/>
          <a:cs typeface="+mn-cs"/>
        </a:defRPr>
      </a:lvl3pPr>
      <a:lvl4pPr marL="1804988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4pPr>
      <a:lvl5pPr marL="2320925" indent="-257175" algn="l" defTabSz="103028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2"/>
          </a:solidFill>
          <a:latin typeface="Arial" charset="0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41A47"/>
              </a:clrFrom>
              <a:clrTo>
                <a:srgbClr val="E41A4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1" t="83611"/>
          <a:stretch>
            <a:fillRect/>
          </a:stretch>
        </p:blipFill>
        <p:spPr bwMode="auto">
          <a:xfrm>
            <a:off x="7113588" y="5734050"/>
            <a:ext cx="2792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2" b="85695"/>
          <a:stretch>
            <a:fillRect/>
          </a:stretch>
        </p:blipFill>
        <p:spPr bwMode="auto">
          <a:xfrm>
            <a:off x="7400925" y="0"/>
            <a:ext cx="2505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5300" y="5572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20484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95300" y="2085975"/>
            <a:ext cx="8915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36650" y="6356350"/>
            <a:ext cx="2160588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AF8307A1-122D-4DAD-AAC6-8F61982A0745}" type="datetimeFigureOut">
              <a:rPr lang="nl-NL"/>
              <a:pPr/>
              <a:t>25-4-2022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0050" y="6361113"/>
            <a:ext cx="647700" cy="365125"/>
          </a:xfrm>
          <a:prstGeom prst="rect">
            <a:avLst/>
          </a:prstGeom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8C1E0095-1E91-43FA-9112-92BEC9E4F489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302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85763" indent="-385763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36613" indent="-322263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2"/>
          </a:solidFill>
          <a:latin typeface="+mn-lt"/>
        </a:defRPr>
      </a:lvl2pPr>
      <a:lvl3pPr marL="1289050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•"/>
        <a:defRPr sz="1700">
          <a:solidFill>
            <a:schemeClr val="tx2"/>
          </a:solidFill>
          <a:latin typeface="+mn-lt"/>
        </a:defRPr>
      </a:lvl3pPr>
      <a:lvl4pPr marL="1804988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2"/>
          </a:solidFill>
          <a:latin typeface="+mn-lt"/>
        </a:defRPr>
      </a:lvl4pPr>
      <a:lvl5pPr marL="23209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5pPr>
      <a:lvl6pPr marL="27781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6pPr>
      <a:lvl7pPr marL="32353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7pPr>
      <a:lvl8pPr marL="36925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8pPr>
      <a:lvl9pPr marL="4149725" indent="-257175" algn="l" defTabSz="1030288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2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Evides</a:t>
            </a:r>
            <a:endParaRPr lang="nl-NL" dirty="0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Jink Gude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7F19A-D7BF-4EBC-A087-E3F5BFC3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Waterkwaliteit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5CC6A44-4C2B-40DF-A84F-1B87392959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SIX Cl</a:t>
                </a:r>
                <a:r>
                  <a:rPr lang="nl-NL" baseline="30000" dirty="0"/>
                  <a:t>-</a:t>
                </a:r>
                <a:r>
                  <a:rPr lang="nl-NL" dirty="0"/>
                  <a:t> uitwisselen voor anionen</a:t>
                </a:r>
              </a:p>
              <a:p>
                <a:r>
                  <a:rPr lang="nl-NL" dirty="0"/>
                  <a:t>Dosering FeClSO</a:t>
                </a:r>
                <a:r>
                  <a:rPr lang="nl-NL" baseline="-25000" dirty="0"/>
                  <a:t>4 </a:t>
                </a:r>
                <a:r>
                  <a:rPr lang="nl-NL" dirty="0"/>
                  <a:t>toevoegen van 14 mg/L chloride en 34 mg/L sulfaat</a:t>
                </a:r>
              </a:p>
              <a:p>
                <a:r>
                  <a:rPr lang="nl-NL" dirty="0"/>
                  <a:t>Dosering FeCl</a:t>
                </a:r>
                <a:r>
                  <a:rPr lang="nl-NL" baseline="-25000" dirty="0"/>
                  <a:t>3 </a:t>
                </a:r>
                <a:r>
                  <a:rPr lang="nl-NL" dirty="0"/>
                  <a:t>toevoegen van 42 mg/L chloride</a:t>
                </a:r>
              </a:p>
              <a:p>
                <a:endParaRPr lang="nl-NL" i="1" dirty="0"/>
              </a:p>
              <a:p>
                <a:endParaRPr lang="nl-NL" i="1" dirty="0"/>
              </a:p>
              <a:p>
                <a:endParaRPr lang="nl-NL" i="1" dirty="0"/>
              </a:p>
              <a:p>
                <a:endParaRPr lang="nl-NL" i="1" dirty="0"/>
              </a:p>
              <a:p>
                <a:endParaRPr lang="nl-NL" i="1" dirty="0"/>
              </a:p>
              <a:p>
                <a:endParaRPr lang="nl-NL" i="1" dirty="0"/>
              </a:p>
              <a:p>
                <a:endParaRPr lang="nl-NL" i="1" dirty="0"/>
              </a:p>
              <a:p>
                <a:endParaRPr lang="nl-NL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+2∙</m:t>
                          </m:r>
                          <m:sSubSup>
                            <m:sSubSup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𝑇𝐴𝐶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nl-NL" dirty="0"/>
              </a:p>
              <a:p>
                <a:endParaRPr lang="nl-NL" i="1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5CC6A44-4C2B-40DF-A84F-1B87392959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8" t="-473" b="-1987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DC61467A-8F50-4EE6-BEC2-5CE610592B1E}"/>
              </a:ext>
            </a:extLst>
          </p:cNvPr>
          <p:cNvGraphicFramePr>
            <a:graphicFrameLocks noGrp="1"/>
          </p:cNvGraphicFramePr>
          <p:nvPr/>
        </p:nvGraphicFramePr>
        <p:xfrm>
          <a:off x="776536" y="4293096"/>
          <a:ext cx="6696744" cy="1733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6414">
                  <a:extLst>
                    <a:ext uri="{9D8B030D-6E8A-4147-A177-3AD203B41FA5}">
                      <a16:colId xmlns:a16="http://schemas.microsoft.com/office/drawing/2014/main" val="3224575582"/>
                    </a:ext>
                  </a:extLst>
                </a:gridCol>
                <a:gridCol w="1103805">
                  <a:extLst>
                    <a:ext uri="{9D8B030D-6E8A-4147-A177-3AD203B41FA5}">
                      <a16:colId xmlns:a16="http://schemas.microsoft.com/office/drawing/2014/main" val="627094367"/>
                    </a:ext>
                  </a:extLst>
                </a:gridCol>
                <a:gridCol w="1053698">
                  <a:extLst>
                    <a:ext uri="{9D8B030D-6E8A-4147-A177-3AD203B41FA5}">
                      <a16:colId xmlns:a16="http://schemas.microsoft.com/office/drawing/2014/main" val="2205736779"/>
                    </a:ext>
                  </a:extLst>
                </a:gridCol>
                <a:gridCol w="851079">
                  <a:extLst>
                    <a:ext uri="{9D8B030D-6E8A-4147-A177-3AD203B41FA5}">
                      <a16:colId xmlns:a16="http://schemas.microsoft.com/office/drawing/2014/main" val="682666000"/>
                    </a:ext>
                  </a:extLst>
                </a:gridCol>
                <a:gridCol w="1045492">
                  <a:extLst>
                    <a:ext uri="{9D8B030D-6E8A-4147-A177-3AD203B41FA5}">
                      <a16:colId xmlns:a16="http://schemas.microsoft.com/office/drawing/2014/main" val="1338970047"/>
                    </a:ext>
                  </a:extLst>
                </a:gridCol>
                <a:gridCol w="876256">
                  <a:extLst>
                    <a:ext uri="{9D8B030D-6E8A-4147-A177-3AD203B41FA5}">
                      <a16:colId xmlns:a16="http://schemas.microsoft.com/office/drawing/2014/main" val="2855451676"/>
                    </a:ext>
                  </a:extLst>
                </a:gridCol>
              </a:tblGrid>
              <a:tr h="2931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Inlaat PSA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SIX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FeClSO</a:t>
                      </a:r>
                      <a:r>
                        <a:rPr lang="en-US" sz="1400" baseline="-25000">
                          <a:effectLst/>
                        </a:rPr>
                        <a:t>4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FeCl</a:t>
                      </a:r>
                      <a:r>
                        <a:rPr lang="en-US" sz="1400" baseline="-25000">
                          <a:effectLst/>
                        </a:rPr>
                        <a:t>3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32266224"/>
                  </a:ext>
                </a:extLst>
              </a:tr>
              <a:tr h="2931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Chloride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mg/l Cl</a:t>
                      </a:r>
                      <a:r>
                        <a:rPr lang="en-US" sz="1400" baseline="30000">
                          <a:effectLst/>
                        </a:rPr>
                        <a:t>-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134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184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148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176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455381"/>
                  </a:ext>
                </a:extLst>
              </a:tr>
              <a:tr h="2931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Nitraat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mg/l NO</a:t>
                      </a:r>
                      <a:r>
                        <a:rPr lang="en-US" sz="1400" baseline="-25000">
                          <a:effectLst/>
                        </a:rPr>
                        <a:t>3</a:t>
                      </a:r>
                      <a:r>
                        <a:rPr lang="en-US" sz="1400" baseline="30000">
                          <a:effectLst/>
                        </a:rPr>
                        <a:t>-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4,4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3,8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4,4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4,4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6183942"/>
                  </a:ext>
                </a:extLst>
              </a:tr>
              <a:tr h="2931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Sulfaat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mg/l SO</a:t>
                      </a:r>
                      <a:r>
                        <a:rPr lang="en-US" sz="1400" baseline="-25000">
                          <a:effectLst/>
                        </a:rPr>
                        <a:t>4</a:t>
                      </a:r>
                      <a:r>
                        <a:rPr lang="en-US" sz="1400" baseline="30000">
                          <a:effectLst/>
                        </a:rPr>
                        <a:t>2-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54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88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54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2583974"/>
                  </a:ext>
                </a:extLst>
              </a:tr>
              <a:tr h="267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Waterstofcarbonaat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mg/l HCO</a:t>
                      </a:r>
                      <a:r>
                        <a:rPr lang="en-US" sz="1400" baseline="-25000" dirty="0">
                          <a:effectLst/>
                        </a:rPr>
                        <a:t>3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139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116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139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139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833251"/>
                  </a:ext>
                </a:extLst>
              </a:tr>
              <a:tr h="2931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Corrosie-index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2,16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2,83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2,64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2,68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5289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2939AD1-FFF8-48EC-A294-E989DE235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44" y="3837066"/>
            <a:ext cx="61524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900" b="0" i="1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2 Waterkwaliteit inlaat (14-6-2017) en effluent SIX op gemiddelde van 14-15 juni 2017 uit twee straten (n=6), coagulatie berekend met toevoeging </a:t>
            </a:r>
            <a:r>
              <a:rPr kumimoji="0" lang="nl-NL" altLang="nl-NL" sz="900" b="0" i="1" u="none" strike="noStrike" cap="none" normalizeH="0" baseline="0" dirty="0" err="1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coagulant</a:t>
            </a:r>
            <a:r>
              <a:rPr kumimoji="0" lang="nl-NL" altLang="nl-NL" sz="900" b="0" i="1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 20 mg Fe/L (jaargemiddelde dosering). </a:t>
            </a:r>
            <a:endParaRPr kumimoji="0" lang="nl-NL" alt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7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08C273-651E-497D-8EC6-86C46533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Productiecapaciteit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39F3E4-BD1F-4B09-887A-E8548DA3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Ontwerp</a:t>
            </a:r>
          </a:p>
          <a:p>
            <a:pPr marL="385445" indent="-385445"/>
            <a:r>
              <a:rPr lang="nl-NL" dirty="0"/>
              <a:t>10 ketels, 192 membranen, 25 m</a:t>
            </a:r>
            <a:r>
              <a:rPr lang="nl-NL" baseline="30000" dirty="0"/>
              <a:t>2</a:t>
            </a:r>
            <a:r>
              <a:rPr lang="nl-NL" dirty="0"/>
              <a:t>, 5500 m3/h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 flux 125 L/m</a:t>
            </a:r>
            <a:r>
              <a:rPr lang="nl-NL" baseline="30000" dirty="0"/>
              <a:t>2</a:t>
            </a:r>
            <a:r>
              <a:rPr lang="nl-NL" dirty="0"/>
              <a:t>/h</a:t>
            </a:r>
            <a:endParaRPr lang="nl-NL" dirty="0">
              <a:cs typeface="Arial" charset="0"/>
            </a:endParaRP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NL" dirty="0">
                <a:latin typeface="Arial"/>
                <a:cs typeface="Arial"/>
              </a:rPr>
              <a:t>ILCA onderzoek (Floris, 2019)</a:t>
            </a:r>
          </a:p>
          <a:p>
            <a:pPr marL="385445" indent="-385445"/>
            <a:r>
              <a:rPr lang="nl-NL" dirty="0"/>
              <a:t>6 mg/L Fe als FeClSO</a:t>
            </a:r>
            <a:r>
              <a:rPr lang="nl-NL" baseline="-25000" dirty="0"/>
              <a:t>4</a:t>
            </a:r>
            <a:endParaRPr lang="nl-NL" baseline="-25000" dirty="0">
              <a:cs typeface="Arial" charset="0"/>
            </a:endParaRPr>
          </a:p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D3533D1D-662C-4084-975D-191D6222369C}"/>
              </a:ext>
            </a:extLst>
          </p:cNvPr>
          <p:cNvGraphicFramePr>
            <a:graphicFrameLocks noGrp="1"/>
          </p:cNvGraphicFramePr>
          <p:nvPr/>
        </p:nvGraphicFramePr>
        <p:xfrm>
          <a:off x="848544" y="2996952"/>
          <a:ext cx="7416825" cy="1296143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302782">
                  <a:extLst>
                    <a:ext uri="{9D8B030D-6E8A-4147-A177-3AD203B41FA5}">
                      <a16:colId xmlns:a16="http://schemas.microsoft.com/office/drawing/2014/main" val="1095975862"/>
                    </a:ext>
                  </a:extLst>
                </a:gridCol>
                <a:gridCol w="1008607">
                  <a:extLst>
                    <a:ext uri="{9D8B030D-6E8A-4147-A177-3AD203B41FA5}">
                      <a16:colId xmlns:a16="http://schemas.microsoft.com/office/drawing/2014/main" val="2795587866"/>
                    </a:ext>
                  </a:extLst>
                </a:gridCol>
                <a:gridCol w="1071008">
                  <a:extLst>
                    <a:ext uri="{9D8B030D-6E8A-4147-A177-3AD203B41FA5}">
                      <a16:colId xmlns:a16="http://schemas.microsoft.com/office/drawing/2014/main" val="2448985546"/>
                    </a:ext>
                  </a:extLst>
                </a:gridCol>
                <a:gridCol w="1008607">
                  <a:extLst>
                    <a:ext uri="{9D8B030D-6E8A-4147-A177-3AD203B41FA5}">
                      <a16:colId xmlns:a16="http://schemas.microsoft.com/office/drawing/2014/main" val="2555776168"/>
                    </a:ext>
                  </a:extLst>
                </a:gridCol>
                <a:gridCol w="1008607">
                  <a:extLst>
                    <a:ext uri="{9D8B030D-6E8A-4147-A177-3AD203B41FA5}">
                      <a16:colId xmlns:a16="http://schemas.microsoft.com/office/drawing/2014/main" val="720992286"/>
                    </a:ext>
                  </a:extLst>
                </a:gridCol>
                <a:gridCol w="1008607">
                  <a:extLst>
                    <a:ext uri="{9D8B030D-6E8A-4147-A177-3AD203B41FA5}">
                      <a16:colId xmlns:a16="http://schemas.microsoft.com/office/drawing/2014/main" val="593663512"/>
                    </a:ext>
                  </a:extLst>
                </a:gridCol>
                <a:gridCol w="1008607">
                  <a:extLst>
                    <a:ext uri="{9D8B030D-6E8A-4147-A177-3AD203B41FA5}">
                      <a16:colId xmlns:a16="http://schemas.microsoft.com/office/drawing/2014/main" val="2389191552"/>
                    </a:ext>
                  </a:extLst>
                </a:gridCol>
              </a:tblGrid>
              <a:tr h="513716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Seizoen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effectLst/>
                        </a:rPr>
                        <a:t>ketels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effectLst/>
                        </a:rPr>
                        <a:t>membranen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oppervlak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flux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verlies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productie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87379837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#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effectLst/>
                        </a:rPr>
                        <a:t>#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effectLst/>
                        </a:rPr>
                        <a:t>m2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L/m2/h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%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m3/h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97513004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Winter &lt;10C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9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90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effectLst/>
                        </a:rPr>
                        <a:t>25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effectLst/>
                        </a:rPr>
                        <a:t>70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effectLst/>
                        </a:rPr>
                        <a:t>18%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1162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1061524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Zomer &gt;10C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10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90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25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>
                          <a:effectLst/>
                        </a:rPr>
                        <a:t>90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effectLst/>
                        </a:rPr>
                        <a:t>18%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effectLst/>
                        </a:rPr>
                        <a:t>1661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8383330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3E0E9519-3611-4BE9-80CA-579213165DB9}"/>
              </a:ext>
            </a:extLst>
          </p:cNvPr>
          <p:cNvGraphicFramePr>
            <a:graphicFrameLocks noGrp="1"/>
          </p:cNvGraphicFramePr>
          <p:nvPr/>
        </p:nvGraphicFramePr>
        <p:xfrm>
          <a:off x="848544" y="5470768"/>
          <a:ext cx="7611152" cy="1296142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339213">
                  <a:extLst>
                    <a:ext uri="{9D8B030D-6E8A-4147-A177-3AD203B41FA5}">
                      <a16:colId xmlns:a16="http://schemas.microsoft.com/office/drawing/2014/main" val="3654887636"/>
                    </a:ext>
                  </a:extLst>
                </a:gridCol>
                <a:gridCol w="1036810">
                  <a:extLst>
                    <a:ext uri="{9D8B030D-6E8A-4147-A177-3AD203B41FA5}">
                      <a16:colId xmlns:a16="http://schemas.microsoft.com/office/drawing/2014/main" val="2435534010"/>
                    </a:ext>
                  </a:extLst>
                </a:gridCol>
                <a:gridCol w="1087889">
                  <a:extLst>
                    <a:ext uri="{9D8B030D-6E8A-4147-A177-3AD203B41FA5}">
                      <a16:colId xmlns:a16="http://schemas.microsoft.com/office/drawing/2014/main" val="329098943"/>
                    </a:ext>
                  </a:extLst>
                </a:gridCol>
                <a:gridCol w="1036810">
                  <a:extLst>
                    <a:ext uri="{9D8B030D-6E8A-4147-A177-3AD203B41FA5}">
                      <a16:colId xmlns:a16="http://schemas.microsoft.com/office/drawing/2014/main" val="3893106321"/>
                    </a:ext>
                  </a:extLst>
                </a:gridCol>
                <a:gridCol w="1036810">
                  <a:extLst>
                    <a:ext uri="{9D8B030D-6E8A-4147-A177-3AD203B41FA5}">
                      <a16:colId xmlns:a16="http://schemas.microsoft.com/office/drawing/2014/main" val="3459696014"/>
                    </a:ext>
                  </a:extLst>
                </a:gridCol>
                <a:gridCol w="1036810">
                  <a:extLst>
                    <a:ext uri="{9D8B030D-6E8A-4147-A177-3AD203B41FA5}">
                      <a16:colId xmlns:a16="http://schemas.microsoft.com/office/drawing/2014/main" val="2083390714"/>
                    </a:ext>
                  </a:extLst>
                </a:gridCol>
                <a:gridCol w="1036810">
                  <a:extLst>
                    <a:ext uri="{9D8B030D-6E8A-4147-A177-3AD203B41FA5}">
                      <a16:colId xmlns:a16="http://schemas.microsoft.com/office/drawing/2014/main" val="3220848539"/>
                    </a:ext>
                  </a:extLst>
                </a:gridCol>
              </a:tblGrid>
              <a:tr h="513715"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Seizoen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ketels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membranen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oppervlak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flux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verlies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productie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934458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#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#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m2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L/m2/h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%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m3/h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62847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Winter &lt;10C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9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90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25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140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18%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2325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2304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Zomer &gt;10C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10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90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25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>
                          <a:effectLst/>
                        </a:rPr>
                        <a:t>140</a:t>
                      </a:r>
                      <a:endParaRPr lang="nl-NL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18%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1626" rtl="0" eaLnBrk="1" fontAlgn="b" latinLnBrk="0" hangingPunct="1"/>
                      <a:r>
                        <a:rPr lang="nl-NL" sz="1600" u="none" strike="noStrike" kern="1200" dirty="0">
                          <a:effectLst/>
                        </a:rPr>
                        <a:t>2583</a:t>
                      </a:r>
                      <a:endParaRPr lang="nl-NL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20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25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A6411-5AEC-423E-8132-53E34521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Inpassen coagulatie in bestaande SIX installatie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4EF60B-B086-4E44-85C1-D347B96CE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Hars bezinkt sneller dan ijzervlokken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EC1EE43E-EB3B-48E2-9B7B-E116BE626AB3}"/>
              </a:ext>
            </a:extLst>
          </p:cNvPr>
          <p:cNvGraphicFramePr>
            <a:graphicFrameLocks noGrp="1"/>
          </p:cNvGraphicFramePr>
          <p:nvPr/>
        </p:nvGraphicFramePr>
        <p:xfrm>
          <a:off x="480950" y="3140968"/>
          <a:ext cx="9152571" cy="2616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8116">
                  <a:extLst>
                    <a:ext uri="{9D8B030D-6E8A-4147-A177-3AD203B41FA5}">
                      <a16:colId xmlns:a16="http://schemas.microsoft.com/office/drawing/2014/main" val="3821740432"/>
                    </a:ext>
                  </a:extLst>
                </a:gridCol>
                <a:gridCol w="912594">
                  <a:extLst>
                    <a:ext uri="{9D8B030D-6E8A-4147-A177-3AD203B41FA5}">
                      <a16:colId xmlns:a16="http://schemas.microsoft.com/office/drawing/2014/main" val="3929448026"/>
                    </a:ext>
                  </a:extLst>
                </a:gridCol>
                <a:gridCol w="1304207">
                  <a:extLst>
                    <a:ext uri="{9D8B030D-6E8A-4147-A177-3AD203B41FA5}">
                      <a16:colId xmlns:a16="http://schemas.microsoft.com/office/drawing/2014/main" val="3948305600"/>
                    </a:ext>
                  </a:extLst>
                </a:gridCol>
                <a:gridCol w="1469218">
                  <a:extLst>
                    <a:ext uri="{9D8B030D-6E8A-4147-A177-3AD203B41FA5}">
                      <a16:colId xmlns:a16="http://schemas.microsoft.com/office/drawing/2014/main" val="1952977854"/>
                    </a:ext>
                  </a:extLst>
                </a:gridCol>
                <a:gridCol w="1469218">
                  <a:extLst>
                    <a:ext uri="{9D8B030D-6E8A-4147-A177-3AD203B41FA5}">
                      <a16:colId xmlns:a16="http://schemas.microsoft.com/office/drawing/2014/main" val="2933258029"/>
                    </a:ext>
                  </a:extLst>
                </a:gridCol>
                <a:gridCol w="1469218">
                  <a:extLst>
                    <a:ext uri="{9D8B030D-6E8A-4147-A177-3AD203B41FA5}">
                      <a16:colId xmlns:a16="http://schemas.microsoft.com/office/drawing/2014/main" val="3600300110"/>
                    </a:ext>
                  </a:extLst>
                </a:gridCol>
              </a:tblGrid>
              <a:tr h="292116">
                <a:tc>
                  <a:txBody>
                    <a:bodyPr/>
                    <a:lstStyle/>
                    <a:p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SIX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Coagulatie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Coagulatie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Coagulatie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0681110"/>
                  </a:ext>
                </a:extLst>
              </a:tr>
              <a:tr h="292116">
                <a:tc>
                  <a:txBody>
                    <a:bodyPr/>
                    <a:lstStyle/>
                    <a:p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ontwerp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standaard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WPJ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Max.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4998683"/>
                  </a:ext>
                </a:extLst>
              </a:tr>
              <a:tr h="2798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Oppervlaktebelasting lamellen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[m</a:t>
                      </a:r>
                      <a:r>
                        <a:rPr lang="en-US" sz="1400" baseline="30000">
                          <a:effectLst/>
                        </a:rPr>
                        <a:t>3</a:t>
                      </a:r>
                      <a:r>
                        <a:rPr lang="en-US" sz="1400">
                          <a:effectLst/>
                        </a:rPr>
                        <a:t>/m</a:t>
                      </a:r>
                      <a:r>
                        <a:rPr lang="en-US" sz="1400" baseline="30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h]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6,5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1,2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1,6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3,0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7180263"/>
                  </a:ext>
                </a:extLst>
              </a:tr>
              <a:tr h="2921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Netto oppervlak per straat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</a:t>
                      </a:r>
                      <a:r>
                        <a:rPr lang="en-US" sz="1400" baseline="30000">
                          <a:effectLst/>
                        </a:rPr>
                        <a:t>2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138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138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138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138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6700326"/>
                  </a:ext>
                </a:extLst>
              </a:tr>
              <a:tr h="2921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Bruto oppervlak per straat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</a:t>
                      </a:r>
                      <a:r>
                        <a:rPr lang="en-US" sz="1400" baseline="30000">
                          <a:effectLst/>
                        </a:rPr>
                        <a:t>2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6,9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6,9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6,9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6,9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500077"/>
                  </a:ext>
                </a:extLst>
              </a:tr>
              <a:tr h="2921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Aantal SIX straten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#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1035393"/>
                  </a:ext>
                </a:extLst>
              </a:tr>
              <a:tr h="2921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Productie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[m</a:t>
                      </a:r>
                      <a:r>
                        <a:rPr lang="en-US" sz="1400" baseline="30000">
                          <a:effectLst/>
                        </a:rPr>
                        <a:t>3</a:t>
                      </a:r>
                      <a:r>
                        <a:rPr lang="en-US" sz="1400">
                          <a:effectLst/>
                        </a:rPr>
                        <a:t>/h]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5399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995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1327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2488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975762"/>
                  </a:ext>
                </a:extLst>
              </a:tr>
              <a:tr h="2921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SIX reactoren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[m</a:t>
                      </a:r>
                      <a:r>
                        <a:rPr lang="en-US" sz="1400" baseline="30000">
                          <a:effectLst/>
                        </a:rPr>
                        <a:t>3</a:t>
                      </a:r>
                      <a:r>
                        <a:rPr lang="en-US" sz="1400">
                          <a:effectLst/>
                        </a:rPr>
                        <a:t>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400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400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400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400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4403748"/>
                  </a:ext>
                </a:extLst>
              </a:tr>
              <a:tr h="2921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Verblijftijd in SIX reactoren</a:t>
                      </a:r>
                      <a:r>
                        <a:rPr lang="en-US" sz="1400" baseline="30000">
                          <a:effectLst/>
                        </a:rPr>
                        <a:t>1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[min]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139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104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55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567615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4A4A54B-18EB-4977-A539-989E78DDD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552" y="2648460"/>
            <a:ext cx="763284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900" b="0" i="1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3 Oppervlaktebelasting op de lamellenseparator as built in de SIX en de resulteren de productiedebieten. </a:t>
            </a:r>
            <a:endParaRPr kumimoji="0" lang="nl-NL" alt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kumimoji="0" lang="nl-NL" alt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0F4D90F-179D-4D81-B530-42705C974860}"/>
              </a:ext>
            </a:extLst>
          </p:cNvPr>
          <p:cNvSpPr/>
          <p:nvPr/>
        </p:nvSpPr>
        <p:spPr>
          <a:xfrm>
            <a:off x="-303584" y="5765545"/>
            <a:ext cx="64882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baseline="30000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nl-NL" altLang="nl-NL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nl-NL" altLang="nl-NL" sz="900" i="1" dirty="0">
                <a:solidFill>
                  <a:srgbClr val="1F497D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Ter vergelijking WPJ heeft bij een productie van 9000 m3/h een verblijftijd van 23 min voor flocculatie</a:t>
            </a:r>
            <a:endParaRPr lang="nl-NL" sz="900" i="1" dirty="0">
              <a:solidFill>
                <a:srgbClr val="1F497D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73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8B4DB-3811-499D-BBA3-E4FACFAB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Methode en </a:t>
            </a:r>
            <a:r>
              <a:rPr lang="en-GB" err="1">
                <a:latin typeface="Arial"/>
                <a:cs typeface="Arial"/>
              </a:rPr>
              <a:t>technieken</a:t>
            </a:r>
            <a:br>
              <a:rPr lang="en-GB"/>
            </a:br>
            <a:r>
              <a:rPr lang="nl-NL" sz="1400">
                <a:latin typeface="Arial"/>
                <a:cs typeface="Arial"/>
              </a:rPr>
              <a:t>pilotschaal 8 weken data acquisitie / instellingen draaien</a:t>
            </a:r>
            <a:endParaRPr lang="en-GB" sz="1400">
              <a:latin typeface="Arial"/>
              <a:cs typeface="Arial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3772D8C-AA19-4A22-AAF4-CACBC9DE0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95935" y="1820736"/>
            <a:ext cx="4060830" cy="181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B7C0EC5F-1CA3-4327-8167-A130E7407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94788"/>
            <a:ext cx="4261526" cy="4636984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Variabelen:</a:t>
            </a:r>
          </a:p>
          <a:p>
            <a:pPr marL="793750" lvl="1" indent="-342900">
              <a:buFont typeface="+mj-lt"/>
              <a:buAutoNum type="arabicPeriod"/>
            </a:pPr>
            <a:r>
              <a:rPr lang="nl-NL" sz="1400"/>
              <a:t>IJzerlast op C1 / mate van sedimentatie (CFS)</a:t>
            </a:r>
          </a:p>
          <a:p>
            <a:pPr marL="793750" lvl="1" indent="-342900">
              <a:buFont typeface="+mj-lt"/>
              <a:buAutoNum type="arabicPeriod"/>
            </a:pPr>
            <a:r>
              <a:rPr lang="nl-NL" sz="1400"/>
              <a:t>Flux microfiltratie C1</a:t>
            </a:r>
          </a:p>
          <a:p>
            <a:pPr marL="793750" lvl="1" indent="-342900">
              <a:buFont typeface="+mj-lt"/>
              <a:buAutoNum type="arabicPeriod"/>
            </a:pPr>
            <a:r>
              <a:rPr lang="nl-NL" sz="1400"/>
              <a:t>pH waarde </a:t>
            </a:r>
            <a:r>
              <a:rPr lang="nl-NL" sz="1400" err="1"/>
              <a:t>influent</a:t>
            </a:r>
            <a:r>
              <a:rPr lang="nl-NL" sz="1400"/>
              <a:t> microfiltratie</a:t>
            </a:r>
          </a:p>
          <a:p>
            <a:pPr marL="0" indent="0">
              <a:buNone/>
            </a:pPr>
            <a:endParaRPr lang="nl-NL" sz="1400"/>
          </a:p>
          <a:p>
            <a:pPr marL="0" indent="0">
              <a:buNone/>
            </a:pPr>
            <a:r>
              <a:rPr lang="nl-NL" sz="1400"/>
              <a:t>Instellingen:</a:t>
            </a:r>
          </a:p>
          <a:p>
            <a:pPr marL="857250" lvl="1" indent="-342900">
              <a:buFont typeface="+mj-lt"/>
              <a:buAutoNum type="alphaUcPeriod"/>
            </a:pPr>
            <a:r>
              <a:rPr lang="nl-NL" sz="1400"/>
              <a:t>Minimaal ijzervlokken (Fe &lt;0,5 mg/L) bij flux 90, 140, 180 en 200 L/m</a:t>
            </a:r>
            <a:r>
              <a:rPr lang="nl-NL" sz="1400" baseline="30000"/>
              <a:t>2</a:t>
            </a:r>
            <a:r>
              <a:rPr lang="nl-NL" sz="1400"/>
              <a:t>/h;</a:t>
            </a:r>
          </a:p>
          <a:p>
            <a:pPr marL="857250" lvl="1" indent="-342900">
              <a:buFont typeface="+mj-lt"/>
              <a:buAutoNum type="alphaUcPeriod"/>
            </a:pPr>
            <a:r>
              <a:rPr lang="nl-NL" sz="1400"/>
              <a:t>IJzervlokken (Fe ≈ 6 mg/L conform ILCA) bij flux 90, 140 en 180 L/m</a:t>
            </a:r>
            <a:r>
              <a:rPr lang="nl-NL" sz="1400" baseline="30000"/>
              <a:t>2</a:t>
            </a:r>
            <a:r>
              <a:rPr lang="nl-NL" sz="1400"/>
              <a:t>/h;</a:t>
            </a:r>
          </a:p>
          <a:p>
            <a:pPr marL="857250" lvl="1" indent="-342900">
              <a:buFont typeface="+mj-lt"/>
              <a:buAutoNum type="alphaUcPeriod"/>
            </a:pPr>
            <a:r>
              <a:rPr lang="nl-NL" sz="1400"/>
              <a:t>Alle ijzervlokken (in=uit) (Fe ≈ 20 mg/L) bij flux 90 en 140; met en zonder pH correct.</a:t>
            </a:r>
          </a:p>
          <a:p>
            <a:pPr marL="63500" indent="0">
              <a:buNone/>
            </a:pPr>
            <a:r>
              <a:rPr lang="nl-NL" sz="1400"/>
              <a:t>Risico’s / onzekerheden bij experimentopzet:</a:t>
            </a:r>
          </a:p>
          <a:p>
            <a:pPr lvl="1"/>
            <a:r>
              <a:rPr lang="nl-NL" sz="1400"/>
              <a:t>Kort:</a:t>
            </a:r>
          </a:p>
          <a:p>
            <a:pPr lvl="2"/>
            <a:r>
              <a:rPr lang="nl-NL" sz="1300"/>
              <a:t>Seizoenen/watertemperatuur</a:t>
            </a:r>
          </a:p>
          <a:p>
            <a:pPr lvl="2"/>
            <a:r>
              <a:rPr lang="nl-NL" sz="1300"/>
              <a:t>Langdurige stabiliteit aantonen flux en TMP i.c.m. reinigingsregime</a:t>
            </a:r>
          </a:p>
          <a:p>
            <a:pPr lvl="1"/>
            <a:r>
              <a:rPr lang="nl-NL" sz="1400"/>
              <a:t>C1 i.p.v. C90 (reinigbaarheid)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8701188-59E2-4FFF-966C-C8A07BD71A4F}"/>
              </a:ext>
            </a:extLst>
          </p:cNvPr>
          <p:cNvSpPr/>
          <p:nvPr/>
        </p:nvSpPr>
        <p:spPr>
          <a:xfrm>
            <a:off x="5495827" y="2036190"/>
            <a:ext cx="2875175" cy="139281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C8B12E6-64EB-4A6C-9B1A-2BA687F34508}"/>
              </a:ext>
            </a:extLst>
          </p:cNvPr>
          <p:cNvSpPr/>
          <p:nvPr/>
        </p:nvSpPr>
        <p:spPr>
          <a:xfrm>
            <a:off x="8522700" y="2036190"/>
            <a:ext cx="1134065" cy="139281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F72AB7E-F113-455F-8EF0-DFD54D8B7513}"/>
              </a:ext>
            </a:extLst>
          </p:cNvPr>
          <p:cNvSpPr txBox="1"/>
          <p:nvPr/>
        </p:nvSpPr>
        <p:spPr>
          <a:xfrm>
            <a:off x="5495827" y="3632200"/>
            <a:ext cx="40608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400">
                <a:solidFill>
                  <a:srgbClr val="EB8515"/>
                </a:solidFill>
              </a:rPr>
              <a:t>Orange: omgebouwde SIX installatie tot coagulatie, flocculatie en sedimentatie unit; vaste coagulatie dosering 20 mg Fe/L.</a:t>
            </a:r>
          </a:p>
          <a:p>
            <a:pPr algn="l"/>
            <a:endParaRPr lang="nl-NL" sz="1400">
              <a:solidFill>
                <a:schemeClr val="tx2"/>
              </a:solidFill>
            </a:endParaRPr>
          </a:p>
          <a:p>
            <a:pPr algn="l"/>
            <a:r>
              <a:rPr lang="nl-NL" sz="1400">
                <a:solidFill>
                  <a:schemeClr val="accent6">
                    <a:lumMod val="75000"/>
                  </a:schemeClr>
                </a:solidFill>
              </a:rPr>
              <a:t>Groen: keramische microfiltratie container met drukbuis en 1 membraan (C1); gebruikt, representatief membraan uit PSA3.</a:t>
            </a:r>
          </a:p>
          <a:p>
            <a:pPr algn="l"/>
            <a:endParaRPr lang="nl-NL" sz="140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nl-NL" sz="1400">
                <a:solidFill>
                  <a:schemeClr val="tx2"/>
                </a:solidFill>
              </a:rPr>
              <a:t>Sensoren en data acquisitie op deze pilot uitgevoerd. Bovenstaande plaatje is dashboard.</a:t>
            </a:r>
          </a:p>
        </p:txBody>
      </p:sp>
    </p:spTree>
    <p:extLst>
      <p:ext uri="{BB962C8B-B14F-4D97-AF65-F5344CB8AC3E}">
        <p14:creationId xmlns:p14="http://schemas.microsoft.com/office/powerpoint/2010/main" val="342281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700A-BDFD-4820-ADAB-D961F42E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57213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nl-NL"/>
              <a:t>Coagulatie in SIX installatie</a:t>
            </a:r>
            <a:br>
              <a:rPr lang="nl-NL"/>
            </a:br>
            <a:r>
              <a:rPr lang="nl-NL" sz="1800"/>
              <a:t>Resultaten en interpretatie</a:t>
            </a:r>
            <a:br>
              <a:rPr lang="nl-NL" sz="1800"/>
            </a:br>
            <a:endParaRPr lang="nl-NL" sz="1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4EC23-9E87-4D4E-8044-729FA443F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 wrap="square" anchor="t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nl-NL" sz="1500"/>
              <a:t>Coagulatie met statische menger representatief voor evt. opschalen</a:t>
            </a:r>
          </a:p>
          <a:p>
            <a:pPr>
              <a:lnSpc>
                <a:spcPct val="90000"/>
              </a:lnSpc>
            </a:pPr>
            <a:endParaRPr lang="nl-NL" sz="1500"/>
          </a:p>
          <a:p>
            <a:pPr>
              <a:lnSpc>
                <a:spcPct val="90000"/>
              </a:lnSpc>
            </a:pPr>
            <a:r>
              <a:rPr lang="nl-NL" sz="1500"/>
              <a:t>Vlokvorming in pilot SIX contactoren met mechanische menging</a:t>
            </a:r>
          </a:p>
          <a:p>
            <a:pPr lvl="1">
              <a:lnSpc>
                <a:spcPct val="90000"/>
              </a:lnSpc>
            </a:pPr>
            <a:r>
              <a:rPr lang="nl-NL" sz="1500"/>
              <a:t>Verblijftijd representatief </a:t>
            </a:r>
            <a:r>
              <a:rPr lang="nl-NL" sz="1500" err="1"/>
              <a:t>irt</a:t>
            </a:r>
            <a:r>
              <a:rPr lang="nl-NL" sz="1500"/>
              <a:t> oppervlaktebelasting lamellen</a:t>
            </a:r>
          </a:p>
          <a:p>
            <a:pPr lvl="1">
              <a:lnSpc>
                <a:spcPct val="90000"/>
              </a:lnSpc>
            </a:pPr>
            <a:r>
              <a:rPr lang="nl-NL" sz="1500"/>
              <a:t>Mengenergie geïmproviseerd maar niet kritisch in deze fase</a:t>
            </a:r>
          </a:p>
          <a:p>
            <a:pPr>
              <a:lnSpc>
                <a:spcPct val="90000"/>
              </a:lnSpc>
            </a:pPr>
            <a:endParaRPr lang="nl-NL" sz="1500"/>
          </a:p>
          <a:p>
            <a:pPr>
              <a:lnSpc>
                <a:spcPct val="90000"/>
              </a:lnSpc>
            </a:pPr>
            <a:r>
              <a:rPr lang="nl-NL" sz="1500"/>
              <a:t>Bezinking op lamellen</a:t>
            </a:r>
          </a:p>
          <a:p>
            <a:pPr lvl="1">
              <a:lnSpc>
                <a:spcPct val="90000"/>
              </a:lnSpc>
            </a:pPr>
            <a:r>
              <a:rPr lang="nl-NL" sz="1500"/>
              <a:t>Oppervlaktebelasting representatief voor huidige installatie PSA3</a:t>
            </a:r>
          </a:p>
          <a:p>
            <a:pPr lvl="1">
              <a:lnSpc>
                <a:spcPct val="90000"/>
              </a:lnSpc>
            </a:pPr>
            <a:r>
              <a:rPr lang="nl-NL" sz="1500"/>
              <a:t>Vlok desintegratie ten gevolge van turbulentie bij hogere debieten</a:t>
            </a:r>
          </a:p>
          <a:p>
            <a:pPr lvl="1">
              <a:lnSpc>
                <a:spcPct val="90000"/>
              </a:lnSpc>
            </a:pPr>
            <a:r>
              <a:rPr lang="nl-NL" sz="1500"/>
              <a:t>Scherpe doorslagcurve: 60% meer debiet 20x zoveel ijzervlokken (zie grafiek)</a:t>
            </a:r>
          </a:p>
          <a:p>
            <a:pPr>
              <a:lnSpc>
                <a:spcPct val="90000"/>
              </a:lnSpc>
            </a:pPr>
            <a:endParaRPr lang="nl-NL" sz="1500"/>
          </a:p>
          <a:p>
            <a:pPr>
              <a:lnSpc>
                <a:spcPct val="90000"/>
              </a:lnSpc>
            </a:pPr>
            <a:r>
              <a:rPr lang="nl-NL" sz="1500"/>
              <a:t>Slibafvoer onder lamellenpakket</a:t>
            </a:r>
          </a:p>
          <a:p>
            <a:pPr lvl="1">
              <a:lnSpc>
                <a:spcPct val="90000"/>
              </a:lnSpc>
            </a:pPr>
            <a:r>
              <a:rPr lang="nl-NL" sz="1500"/>
              <a:t>Royaal gedimensioneerd om niet limiterend te zijn maar niet representatief gemaakt voor latere proces in PSA3</a:t>
            </a:r>
          </a:p>
          <a:p>
            <a:pPr marL="0" indent="0">
              <a:lnSpc>
                <a:spcPct val="90000"/>
              </a:lnSpc>
              <a:buNone/>
            </a:pPr>
            <a:endParaRPr lang="nl-NL" sz="2000"/>
          </a:p>
          <a:p>
            <a:pPr marL="0" indent="0">
              <a:lnSpc>
                <a:spcPct val="90000"/>
              </a:lnSpc>
              <a:buNone/>
            </a:pPr>
            <a:r>
              <a:rPr lang="nl-NL" sz="1700" b="1"/>
              <a:t>Coagulatie gedrag zoals voorspeld en voldoet voor gewenste instellingen C1, wel scherpe doorslagcurve.</a:t>
            </a:r>
          </a:p>
        </p:txBody>
      </p:sp>
      <p:graphicFrame>
        <p:nvGraphicFramePr>
          <p:cNvPr id="5" name="Grafiek 4">
            <a:extLst>
              <a:ext uri="{FF2B5EF4-FFF2-40B4-BE49-F238E27FC236}">
                <a16:creationId xmlns:a16="http://schemas.microsoft.com/office/drawing/2014/main" id="{720FC5EC-6255-4B80-929D-0FC01FA05ABB}"/>
              </a:ext>
            </a:extLst>
          </p:cNvPr>
          <p:cNvGraphicFramePr>
            <a:graphicFrameLocks/>
          </p:cNvGraphicFramePr>
          <p:nvPr/>
        </p:nvGraphicFramePr>
        <p:xfrm>
          <a:off x="495300" y="1600201"/>
          <a:ext cx="437515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al 5">
            <a:extLst>
              <a:ext uri="{FF2B5EF4-FFF2-40B4-BE49-F238E27FC236}">
                <a16:creationId xmlns:a16="http://schemas.microsoft.com/office/drawing/2014/main" id="{58AC27A4-B52B-41A5-AC47-3BBE5E5A6310}"/>
              </a:ext>
            </a:extLst>
          </p:cNvPr>
          <p:cNvSpPr/>
          <p:nvPr/>
        </p:nvSpPr>
        <p:spPr>
          <a:xfrm>
            <a:off x="1131216" y="5118755"/>
            <a:ext cx="527901" cy="373216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D3D5F0C6-D260-4145-878B-A273F00D308E}"/>
              </a:ext>
            </a:extLst>
          </p:cNvPr>
          <p:cNvSpPr/>
          <p:nvPr/>
        </p:nvSpPr>
        <p:spPr>
          <a:xfrm>
            <a:off x="1659117" y="3355942"/>
            <a:ext cx="827986" cy="1643549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4F038708-60D5-488A-B937-28A2DE528A6E}"/>
              </a:ext>
            </a:extLst>
          </p:cNvPr>
          <p:cNvSpPr/>
          <p:nvPr/>
        </p:nvSpPr>
        <p:spPr>
          <a:xfrm>
            <a:off x="2961457" y="1944796"/>
            <a:ext cx="827986" cy="1145499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D48C6EE-F249-4A87-AB1F-CD467AA91BAF}"/>
              </a:ext>
            </a:extLst>
          </p:cNvPr>
          <p:cNvSpPr txBox="1"/>
          <p:nvPr/>
        </p:nvSpPr>
        <p:spPr>
          <a:xfrm>
            <a:off x="1124081" y="4799436"/>
            <a:ext cx="26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2D852AD-5136-4DC7-A17F-42889DBB59C8}"/>
              </a:ext>
            </a:extLst>
          </p:cNvPr>
          <p:cNvSpPr txBox="1"/>
          <p:nvPr/>
        </p:nvSpPr>
        <p:spPr>
          <a:xfrm>
            <a:off x="1748475" y="3009374"/>
            <a:ext cx="26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6FB36F1-73BE-43E7-9B73-E8CE0B663904}"/>
              </a:ext>
            </a:extLst>
          </p:cNvPr>
          <p:cNvSpPr txBox="1"/>
          <p:nvPr/>
        </p:nvSpPr>
        <p:spPr>
          <a:xfrm>
            <a:off x="2829482" y="1849225"/>
            <a:ext cx="26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>
                <a:solidFill>
                  <a:schemeClr val="tx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0117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61983B3-3B1E-4486-8D3C-A3084DACA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10"/>
          <a:stretch/>
        </p:blipFill>
        <p:spPr>
          <a:xfrm>
            <a:off x="156408" y="999310"/>
            <a:ext cx="7224254" cy="45693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B8C059-CEC0-497C-BBBC-11282367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22" y="423908"/>
            <a:ext cx="8915400" cy="847817"/>
          </a:xfrm>
        </p:spPr>
        <p:txBody>
          <a:bodyPr wrap="square" anchor="b">
            <a:normAutofit/>
          </a:bodyPr>
          <a:lstStyle/>
          <a:p>
            <a:r>
              <a:rPr lang="en-GB" err="1"/>
              <a:t>Microfiltratie</a:t>
            </a:r>
            <a:br>
              <a:rPr lang="en-GB"/>
            </a:br>
            <a:r>
              <a:rPr lang="nl-NL" sz="1800"/>
              <a:t>Resultaten en interpretatie</a:t>
            </a:r>
            <a:endParaRPr lang="en-GB" sz="18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0ED523-79CB-4727-B53C-5461BBE03753}"/>
              </a:ext>
            </a:extLst>
          </p:cNvPr>
          <p:cNvSpPr txBox="1">
            <a:spLocks/>
          </p:cNvSpPr>
          <p:nvPr/>
        </p:nvSpPr>
        <p:spPr bwMode="auto">
          <a:xfrm>
            <a:off x="7544628" y="1143000"/>
            <a:ext cx="2204964" cy="5215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  <a:normAutofit/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3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nl-NL" sz="1400" b="1" u="sng"/>
              <a:t>Representativiteit: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nl-NL" sz="1400"/>
              <a:t>C1 opereerde op dezelfde instellingen als PSA3; H</a:t>
            </a:r>
            <a:r>
              <a:rPr lang="nl-NL" sz="1400" baseline="-25000"/>
              <a:t>2</a:t>
            </a:r>
            <a:r>
              <a:rPr lang="nl-NL" sz="1400"/>
              <a:t>O</a:t>
            </a:r>
            <a:r>
              <a:rPr lang="nl-NL" sz="1400" baseline="-25000"/>
              <a:t>2</a:t>
            </a:r>
            <a:r>
              <a:rPr lang="nl-NL" sz="1400"/>
              <a:t> 10 mg/L, filtratietijd 33 min, CEWB met chloor en CEBW met </a:t>
            </a:r>
            <a:r>
              <a:rPr lang="nl-NL" sz="1400" err="1"/>
              <a:t>HCl</a:t>
            </a:r>
            <a:r>
              <a:rPr lang="nl-NL" sz="1400"/>
              <a:t> en H</a:t>
            </a:r>
            <a:r>
              <a:rPr lang="nl-NL" sz="1400" baseline="-25000"/>
              <a:t>2</a:t>
            </a:r>
            <a:r>
              <a:rPr lang="nl-NL" sz="1400"/>
              <a:t>O</a:t>
            </a:r>
            <a:r>
              <a:rPr lang="nl-NL" sz="1400" baseline="-25000"/>
              <a:t>2</a:t>
            </a:r>
            <a:r>
              <a:rPr lang="nl-NL" sz="1400"/>
              <a:t>; CIP zonder opwarmen met chloor, H</a:t>
            </a:r>
            <a:r>
              <a:rPr lang="nl-NL" sz="1400" baseline="-25000"/>
              <a:t>2</a:t>
            </a:r>
            <a:r>
              <a:rPr lang="nl-NL" sz="1400"/>
              <a:t>O</a:t>
            </a:r>
            <a:r>
              <a:rPr lang="nl-NL" sz="1400" baseline="-25000"/>
              <a:t>2</a:t>
            </a:r>
            <a:r>
              <a:rPr lang="nl-NL" sz="1400"/>
              <a:t>, </a:t>
            </a:r>
            <a:r>
              <a:rPr lang="nl-NL" sz="1400" err="1"/>
              <a:t>HCl</a:t>
            </a:r>
            <a:r>
              <a:rPr lang="nl-NL" sz="1400"/>
              <a:t> en citroenzuur mogelijk</a:t>
            </a:r>
          </a:p>
          <a:p>
            <a:pPr marL="0" indent="0">
              <a:lnSpc>
                <a:spcPct val="90000"/>
              </a:lnSpc>
              <a:buNone/>
            </a:pPr>
            <a:endParaRPr lang="nl-NL" sz="1400"/>
          </a:p>
          <a:p>
            <a:pPr marL="0" indent="0">
              <a:lnSpc>
                <a:spcPct val="90000"/>
              </a:lnSpc>
              <a:buNone/>
            </a:pPr>
            <a:r>
              <a:rPr lang="en-GB" sz="1400" b="1" u="sng"/>
              <a:t>CIP: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err="1"/>
              <a:t>Niks</a:t>
            </a:r>
            <a:r>
              <a:rPr lang="en-GB" sz="1400"/>
              <a:t> </a:t>
            </a:r>
            <a:r>
              <a:rPr lang="en-GB" sz="1400" err="1"/>
              <a:t>wijst</a:t>
            </a:r>
            <a:r>
              <a:rPr lang="en-GB" sz="1400"/>
              <a:t> </a:t>
            </a:r>
            <a:r>
              <a:rPr lang="en-GB" sz="1400" err="1"/>
              <a:t>erop</a:t>
            </a:r>
            <a:r>
              <a:rPr lang="en-GB" sz="1400"/>
              <a:t> </a:t>
            </a:r>
            <a:r>
              <a:rPr lang="en-GB" sz="1400" err="1"/>
              <a:t>dat</a:t>
            </a:r>
            <a:r>
              <a:rPr lang="en-GB" sz="1400"/>
              <a:t> we het </a:t>
            </a:r>
            <a:r>
              <a:rPr lang="en-GB" sz="1400" err="1"/>
              <a:t>volledig</a:t>
            </a:r>
            <a:r>
              <a:rPr lang="en-GB" sz="1400"/>
              <a:t> </a:t>
            </a:r>
            <a:r>
              <a:rPr lang="en-GB" sz="1400" err="1"/>
              <a:t>vervuilde</a:t>
            </a:r>
            <a:r>
              <a:rPr lang="en-GB" sz="1400"/>
              <a:t> </a:t>
            </a:r>
            <a:r>
              <a:rPr lang="en-GB" sz="1400" err="1"/>
              <a:t>membraan</a:t>
            </a:r>
            <a:r>
              <a:rPr lang="en-GB" sz="1400"/>
              <a:t> </a:t>
            </a:r>
            <a:r>
              <a:rPr lang="en-GB" sz="1400" err="1"/>
              <a:t>niet</a:t>
            </a:r>
            <a:r>
              <a:rPr lang="en-GB" sz="1400"/>
              <a:t> </a:t>
            </a:r>
            <a:r>
              <a:rPr lang="en-GB" sz="1400" err="1"/>
              <a:t>meer</a:t>
            </a:r>
            <a:r>
              <a:rPr lang="en-GB" sz="1400"/>
              <a:t> </a:t>
            </a:r>
            <a:r>
              <a:rPr lang="en-GB" sz="1400" err="1"/>
              <a:t>schoon</a:t>
            </a:r>
            <a:r>
              <a:rPr lang="en-GB" sz="1400"/>
              <a:t> </a:t>
            </a:r>
            <a:r>
              <a:rPr lang="en-GB" sz="1400" err="1"/>
              <a:t>krijgen</a:t>
            </a:r>
            <a:r>
              <a:rPr lang="en-GB" sz="1400"/>
              <a:t> met </a:t>
            </a:r>
            <a:r>
              <a:rPr lang="en-GB" sz="1400" err="1"/>
              <a:t>gangbare</a:t>
            </a:r>
            <a:r>
              <a:rPr lang="en-GB" sz="1400"/>
              <a:t> </a:t>
            </a:r>
            <a:r>
              <a:rPr lang="en-GB" sz="1400" err="1"/>
              <a:t>chemicalien</a:t>
            </a:r>
            <a:endParaRPr lang="en-GB" sz="1400"/>
          </a:p>
          <a:p>
            <a:pPr marL="0" indent="0">
              <a:lnSpc>
                <a:spcPct val="90000"/>
              </a:lnSpc>
              <a:buNone/>
            </a:pPr>
            <a:endParaRPr lang="en-GB" sz="1400"/>
          </a:p>
          <a:p>
            <a:pPr marL="0" indent="0">
              <a:lnSpc>
                <a:spcPct val="90000"/>
              </a:lnSpc>
              <a:buNone/>
            </a:pPr>
            <a:r>
              <a:rPr lang="en-GB" sz="1400" b="1" u="sng"/>
              <a:t>pH: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/>
              <a:t>pH </a:t>
            </a:r>
            <a:r>
              <a:rPr lang="en-GB" sz="1400" err="1"/>
              <a:t>correctie</a:t>
            </a:r>
            <a:r>
              <a:rPr lang="en-GB" sz="1400"/>
              <a:t> </a:t>
            </a:r>
            <a:r>
              <a:rPr lang="en-GB" sz="1400" err="1"/>
              <a:t>noodzakelijk</a:t>
            </a:r>
            <a:r>
              <a:rPr lang="en-GB" sz="1400"/>
              <a:t> – </a:t>
            </a:r>
            <a:r>
              <a:rPr lang="en-GB" sz="1400" err="1"/>
              <a:t>desorptie</a:t>
            </a:r>
            <a:r>
              <a:rPr lang="en-GB" sz="1400"/>
              <a:t> </a:t>
            </a:r>
            <a:r>
              <a:rPr lang="en-GB" sz="1400">
                <a:sym typeface="Wingdings" panose="05000000000000000000" pitchFamily="2" charset="2"/>
              </a:rPr>
              <a:t> UVT</a:t>
            </a:r>
            <a:endParaRPr lang="en-GB" sz="1400"/>
          </a:p>
          <a:p>
            <a:pPr marL="0" indent="0">
              <a:lnSpc>
                <a:spcPct val="90000"/>
              </a:lnSpc>
              <a:buNone/>
            </a:pPr>
            <a:endParaRPr lang="en-GB" sz="1400"/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endParaRPr lang="nl-NL" sz="1400" b="1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B7162F3D-A7AE-4C02-9DA4-D9CD0A41DC25}"/>
              </a:ext>
            </a:extLst>
          </p:cNvPr>
          <p:cNvSpPr/>
          <p:nvPr/>
        </p:nvSpPr>
        <p:spPr>
          <a:xfrm>
            <a:off x="641983" y="3525625"/>
            <a:ext cx="2713959" cy="134447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A99C4532-45CD-45CF-9B15-A15484E1693C}"/>
              </a:ext>
            </a:extLst>
          </p:cNvPr>
          <p:cNvSpPr/>
          <p:nvPr/>
        </p:nvSpPr>
        <p:spPr>
          <a:xfrm>
            <a:off x="3450646" y="3742441"/>
            <a:ext cx="942246" cy="77248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CC9DC4-3767-4880-9570-F360499937B6}"/>
              </a:ext>
            </a:extLst>
          </p:cNvPr>
          <p:cNvSpPr txBox="1">
            <a:spLocks/>
          </p:cNvSpPr>
          <p:nvPr/>
        </p:nvSpPr>
        <p:spPr>
          <a:xfrm>
            <a:off x="98825" y="5952088"/>
            <a:ext cx="9642259" cy="701196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normAutofit fontScale="92500" lnSpcReduction="10000"/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nl-NL" sz="1500" b="1" u="sng"/>
              <a:t>TMP: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nl-NL" sz="1500"/>
              <a:t>Testen in groen lijken zeer stabiel met weinig TMP verhoging (test C2 op limiet maar zonder HCl in CEBW door storing).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nl-NL" sz="1500"/>
              <a:t>Andere testen instabieler en lijken niet haalbaar (hoog TMP verhoging)</a:t>
            </a:r>
          </a:p>
          <a:p>
            <a:pPr marL="0" indent="0">
              <a:lnSpc>
                <a:spcPct val="90000"/>
              </a:lnSpc>
              <a:buNone/>
            </a:pPr>
            <a:endParaRPr lang="nl-NL" sz="1700" b="1"/>
          </a:p>
        </p:txBody>
      </p:sp>
    </p:spTree>
    <p:extLst>
      <p:ext uri="{BB962C8B-B14F-4D97-AF65-F5344CB8AC3E}">
        <p14:creationId xmlns:p14="http://schemas.microsoft.com/office/powerpoint/2010/main" val="194087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8D74-BB15-40F6-BCFD-53899013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78" y="356645"/>
            <a:ext cx="8915400" cy="1002786"/>
          </a:xfrm>
        </p:spPr>
        <p:txBody>
          <a:bodyPr/>
          <a:lstStyle/>
          <a:p>
            <a:br>
              <a:rPr lang="nl-NL"/>
            </a:br>
            <a:r>
              <a:rPr lang="nl-NL" sz="3200"/>
              <a:t>Vergelijking Andijk 3 en CVC</a:t>
            </a:r>
            <a:br>
              <a:rPr lang="nl-NL" sz="3200"/>
            </a:br>
            <a:r>
              <a:rPr lang="nl-NL" sz="2000"/>
              <a:t>Trans </a:t>
            </a:r>
            <a:r>
              <a:rPr lang="nl-NL" sz="2000" err="1"/>
              <a:t>Membrane</a:t>
            </a:r>
            <a:r>
              <a:rPr lang="nl-NL" sz="2000"/>
              <a:t> </a:t>
            </a:r>
            <a:r>
              <a:rPr lang="nl-NL" sz="2000" err="1"/>
              <a:t>Pressure</a:t>
            </a:r>
            <a:r>
              <a:rPr lang="nl-NL" sz="2000"/>
              <a:t> (TMP)</a:t>
            </a:r>
            <a:br>
              <a:rPr lang="nl-NL"/>
            </a:br>
            <a:endParaRPr lang="nl-NL" sz="1800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02AFE2AA-1596-4C11-8BB5-ED5B2D212AF1}"/>
              </a:ext>
            </a:extLst>
          </p:cNvPr>
          <p:cNvSpPr/>
          <p:nvPr/>
        </p:nvSpPr>
        <p:spPr>
          <a:xfrm>
            <a:off x="1136342" y="4225771"/>
            <a:ext cx="3301752" cy="13227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DB7E83FA-7751-4E01-BCD4-788F6CAEC149}"/>
              </a:ext>
            </a:extLst>
          </p:cNvPr>
          <p:cNvSpPr/>
          <p:nvPr/>
        </p:nvSpPr>
        <p:spPr>
          <a:xfrm>
            <a:off x="4438093" y="4394447"/>
            <a:ext cx="1288003" cy="11051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B02BAE-2DC6-423F-B4D9-AC3306B678A1}"/>
              </a:ext>
            </a:extLst>
          </p:cNvPr>
          <p:cNvSpPr txBox="1">
            <a:spLocks/>
          </p:cNvSpPr>
          <p:nvPr/>
        </p:nvSpPr>
        <p:spPr>
          <a:xfrm>
            <a:off x="264481" y="1358424"/>
            <a:ext cx="8915400" cy="701196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445" indent="-385445">
              <a:lnSpc>
                <a:spcPct val="90000"/>
              </a:lnSpc>
            </a:pPr>
            <a:r>
              <a:rPr lang="nl-NL" sz="1500">
                <a:latin typeface="Arial"/>
                <a:cs typeface="Arial"/>
              </a:rPr>
              <a:t>Testen in groen zeer stabiele en lage TMP op hogere flux in vergelijking tot PSA3, andere testen instabiele en lijken niet haalbaar</a:t>
            </a:r>
            <a:endParaRPr lang="nl-NL" sz="1700" b="1">
              <a:latin typeface="Arial"/>
              <a:cs typeface="Arial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FFEC5B-3F08-42C9-B053-B4C131AFA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4" b="13156"/>
          <a:stretch/>
        </p:blipFill>
        <p:spPr>
          <a:xfrm>
            <a:off x="197065" y="1951604"/>
            <a:ext cx="9050232" cy="4885686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93CC64AD-6315-4CEC-8551-5E44CC0C21D2}"/>
              </a:ext>
            </a:extLst>
          </p:cNvPr>
          <p:cNvSpPr/>
          <p:nvPr/>
        </p:nvSpPr>
        <p:spPr>
          <a:xfrm>
            <a:off x="450197" y="4491750"/>
            <a:ext cx="3834688" cy="132277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DF3F3D8C-30D4-4361-B131-1045437BDB2D}"/>
              </a:ext>
            </a:extLst>
          </p:cNvPr>
          <p:cNvSpPr/>
          <p:nvPr/>
        </p:nvSpPr>
        <p:spPr>
          <a:xfrm>
            <a:off x="4370676" y="4612090"/>
            <a:ext cx="1288003" cy="110513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416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1D5E5-5810-4058-AD6C-D3C13F59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0" y="173255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en-GB" err="1"/>
              <a:t>Waterkwaliteit</a:t>
            </a:r>
            <a:r>
              <a:rPr lang="en-GB"/>
              <a:t> (1)</a:t>
            </a:r>
            <a:br>
              <a:rPr lang="en-GB"/>
            </a:br>
            <a:r>
              <a:rPr lang="en-GB" sz="1800" err="1"/>
              <a:t>indicatie</a:t>
            </a:r>
            <a:r>
              <a:rPr lang="en-GB" sz="1800"/>
              <a:t> </a:t>
            </a:r>
            <a:r>
              <a:rPr lang="en-GB" sz="1800" err="1"/>
              <a:t>zonder</a:t>
            </a:r>
            <a:r>
              <a:rPr lang="en-GB" sz="1800"/>
              <a:t> </a:t>
            </a:r>
            <a:r>
              <a:rPr lang="en-GB" sz="1800" err="1"/>
              <a:t>onderscheid</a:t>
            </a:r>
            <a:r>
              <a:rPr lang="en-GB" sz="1800"/>
              <a:t> </a:t>
            </a:r>
            <a:r>
              <a:rPr lang="en-GB" sz="1800" err="1"/>
              <a:t>naar</a:t>
            </a:r>
            <a:r>
              <a:rPr lang="en-GB" sz="1800"/>
              <a:t> </a:t>
            </a:r>
            <a:r>
              <a:rPr lang="en-GB" sz="1800" err="1"/>
              <a:t>procesinstellingen</a:t>
            </a:r>
            <a:endParaRPr lang="en-GB" sz="180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0F7AA6-0AF2-4698-92C8-C0FBBF87F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2113" y="1452597"/>
            <a:ext cx="4378590" cy="722279"/>
          </a:xfrm>
        </p:spPr>
        <p:txBody>
          <a:bodyPr/>
          <a:lstStyle/>
          <a:p>
            <a:r>
              <a:rPr lang="en-US" sz="1800">
                <a:latin typeface="Arial"/>
                <a:cs typeface="Arial"/>
              </a:rPr>
              <a:t>Uitgelicht</a:t>
            </a:r>
            <a:endParaRPr lang="en-US" sz="1800">
              <a:cs typeface="Arial"/>
            </a:endParaRPr>
          </a:p>
          <a:p>
            <a:r>
              <a:rPr lang="en-US" sz="1800">
                <a:latin typeface="Arial"/>
                <a:cs typeface="Arial"/>
              </a:rPr>
              <a:t>Coagulatie-C1-eff vs SIX-CM PSA</a:t>
            </a:r>
            <a:endParaRPr lang="en-US" sz="1800">
              <a:cs typeface="Arial"/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C87DA3A6-94D4-4645-A350-771C06270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6329" y="2174875"/>
            <a:ext cx="4598520" cy="3951288"/>
          </a:xfrm>
        </p:spPr>
        <p:txBody>
          <a:bodyPr/>
          <a:lstStyle/>
          <a:p>
            <a:pPr marL="385445" indent="-385445"/>
            <a:r>
              <a:rPr lang="en-US" sz="1800">
                <a:latin typeface="Arial"/>
                <a:cs typeface="Arial"/>
              </a:rPr>
              <a:t>Chloride: 134 mg/L </a:t>
            </a:r>
            <a:r>
              <a:rPr lang="en-US" sz="1800" err="1">
                <a:latin typeface="Arial"/>
                <a:cs typeface="Arial"/>
              </a:rPr>
              <a:t>i.p.v</a:t>
            </a:r>
            <a:r>
              <a:rPr lang="en-US" sz="1800">
                <a:latin typeface="Arial"/>
                <a:cs typeface="Arial"/>
              </a:rPr>
              <a:t>. 167 mg/L</a:t>
            </a:r>
            <a:endParaRPr lang="en-US">
              <a:latin typeface="Arial"/>
              <a:cs typeface="Arial"/>
            </a:endParaRPr>
          </a:p>
          <a:p>
            <a:pPr marL="385445" indent="-385445"/>
            <a:r>
              <a:rPr lang="en-US" sz="1800" err="1">
                <a:latin typeface="Arial"/>
                <a:cs typeface="Arial"/>
              </a:rPr>
              <a:t>Sulfaat</a:t>
            </a:r>
            <a:r>
              <a:rPr lang="en-US" sz="1800">
                <a:latin typeface="Arial"/>
                <a:cs typeface="Arial"/>
              </a:rPr>
              <a:t>: 100 mg/L </a:t>
            </a:r>
            <a:r>
              <a:rPr lang="en-US" sz="1800" err="1">
                <a:latin typeface="Arial"/>
                <a:cs typeface="Arial"/>
              </a:rPr>
              <a:t>ipv</a:t>
            </a:r>
            <a:r>
              <a:rPr lang="en-US" sz="1800">
                <a:latin typeface="Arial"/>
                <a:cs typeface="Arial"/>
              </a:rPr>
              <a:t> 12 mg/L</a:t>
            </a:r>
          </a:p>
          <a:p>
            <a:pPr marL="385445" indent="-385445"/>
            <a:r>
              <a:rPr lang="en-US" sz="1800">
                <a:latin typeface="Arial"/>
                <a:cs typeface="Arial"/>
              </a:rPr>
              <a:t>DOC: 2,4 mg/L </a:t>
            </a:r>
            <a:r>
              <a:rPr lang="en-US" sz="1800" err="1">
                <a:latin typeface="Arial"/>
                <a:cs typeface="Arial"/>
              </a:rPr>
              <a:t>ipv</a:t>
            </a:r>
            <a:r>
              <a:rPr lang="en-US" sz="1800">
                <a:latin typeface="Arial"/>
                <a:cs typeface="Arial"/>
              </a:rPr>
              <a:t> 2,3 mg/L</a:t>
            </a:r>
          </a:p>
          <a:p>
            <a:pPr marL="385445" indent="-385445"/>
            <a:r>
              <a:rPr lang="en-US" sz="1800">
                <a:latin typeface="Arial"/>
                <a:cs typeface="Arial"/>
              </a:rPr>
              <a:t>UVT:</a:t>
            </a:r>
          </a:p>
          <a:p>
            <a:pPr marL="836295" lvl="1" indent="-321945"/>
            <a:r>
              <a:rPr lang="en-US" sz="1600" err="1">
                <a:latin typeface="Arial"/>
                <a:cs typeface="Arial"/>
              </a:rPr>
              <a:t>Bij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volledige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sedementatie</a:t>
            </a:r>
            <a:r>
              <a:rPr lang="en-US" sz="1600">
                <a:latin typeface="Arial"/>
                <a:cs typeface="Arial"/>
              </a:rPr>
              <a:t> conform SIX-CM PSA</a:t>
            </a:r>
          </a:p>
          <a:p>
            <a:pPr marL="836295" lvl="1" indent="-321945"/>
            <a:r>
              <a:rPr lang="en-US" sz="1600" err="1">
                <a:latin typeface="Arial"/>
                <a:cs typeface="Arial"/>
              </a:rPr>
              <a:t>Bij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gedeeltelijke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sedimentatie</a:t>
            </a:r>
            <a:r>
              <a:rPr lang="en-US" sz="1600">
                <a:latin typeface="Arial"/>
                <a:cs typeface="Arial"/>
              </a:rPr>
              <a:t>  90%-92% </a:t>
            </a:r>
            <a:r>
              <a:rPr lang="en-US" sz="1600" err="1">
                <a:latin typeface="Arial"/>
                <a:cs typeface="Arial"/>
              </a:rPr>
              <a:t>ipv</a:t>
            </a:r>
            <a:r>
              <a:rPr lang="en-US" sz="1600">
                <a:latin typeface="Arial"/>
                <a:cs typeface="Arial"/>
              </a:rPr>
              <a:t> 93%</a:t>
            </a:r>
          </a:p>
          <a:p>
            <a:pPr marL="836295" lvl="1" indent="-321945"/>
            <a:r>
              <a:rPr lang="nl-NL" sz="1600">
                <a:latin typeface="Arial"/>
                <a:cs typeface="Arial"/>
              </a:rPr>
              <a:t>Oorzaak UVT variatie: desorptie</a:t>
            </a:r>
          </a:p>
          <a:p>
            <a:pPr marL="836295" lvl="1" indent="-321945"/>
            <a:r>
              <a:rPr lang="nl-NL" sz="1600">
                <a:latin typeface="Arial"/>
                <a:cs typeface="Arial"/>
              </a:rPr>
              <a:t>pH verhoging met vlokken resulteert in daling UV-t en stijging DOC</a:t>
            </a:r>
          </a:p>
          <a:p>
            <a:pPr marL="836295" lvl="1" indent="-321945"/>
            <a:endParaRPr lang="en-US" sz="160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782918DE-C618-47E8-8776-177F6E8B894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92231" y="1540299"/>
          <a:ext cx="4581658" cy="3446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897">
                  <a:extLst>
                    <a:ext uri="{9D8B030D-6E8A-4147-A177-3AD203B41FA5}">
                      <a16:colId xmlns:a16="http://schemas.microsoft.com/office/drawing/2014/main" val="3493826688"/>
                    </a:ext>
                  </a:extLst>
                </a:gridCol>
                <a:gridCol w="560781">
                  <a:extLst>
                    <a:ext uri="{9D8B030D-6E8A-4147-A177-3AD203B41FA5}">
                      <a16:colId xmlns:a16="http://schemas.microsoft.com/office/drawing/2014/main" val="3715330811"/>
                    </a:ext>
                  </a:extLst>
                </a:gridCol>
                <a:gridCol w="394502">
                  <a:extLst>
                    <a:ext uri="{9D8B030D-6E8A-4147-A177-3AD203B41FA5}">
                      <a16:colId xmlns:a16="http://schemas.microsoft.com/office/drawing/2014/main" val="760595849"/>
                    </a:ext>
                  </a:extLst>
                </a:gridCol>
                <a:gridCol w="634550">
                  <a:extLst>
                    <a:ext uri="{9D8B030D-6E8A-4147-A177-3AD203B41FA5}">
                      <a16:colId xmlns:a16="http://schemas.microsoft.com/office/drawing/2014/main" val="3932931914"/>
                    </a:ext>
                  </a:extLst>
                </a:gridCol>
                <a:gridCol w="590836">
                  <a:extLst>
                    <a:ext uri="{9D8B030D-6E8A-4147-A177-3AD203B41FA5}">
                      <a16:colId xmlns:a16="http://schemas.microsoft.com/office/drawing/2014/main" val="564320033"/>
                    </a:ext>
                  </a:extLst>
                </a:gridCol>
                <a:gridCol w="521917">
                  <a:extLst>
                    <a:ext uri="{9D8B030D-6E8A-4147-A177-3AD203B41FA5}">
                      <a16:colId xmlns:a16="http://schemas.microsoft.com/office/drawing/2014/main" val="874727278"/>
                    </a:ext>
                  </a:extLst>
                </a:gridCol>
                <a:gridCol w="493743">
                  <a:extLst>
                    <a:ext uri="{9D8B030D-6E8A-4147-A177-3AD203B41FA5}">
                      <a16:colId xmlns:a16="http://schemas.microsoft.com/office/drawing/2014/main" val="3735083569"/>
                    </a:ext>
                  </a:extLst>
                </a:gridCol>
                <a:gridCol w="671432">
                  <a:extLst>
                    <a:ext uri="{9D8B030D-6E8A-4147-A177-3AD203B41FA5}">
                      <a16:colId xmlns:a16="http://schemas.microsoft.com/office/drawing/2014/main" val="186409331"/>
                    </a:ext>
                  </a:extLst>
                </a:gridCol>
              </a:tblGrid>
              <a:tr h="485588"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Ruw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Six-PSA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CM PSA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i="1" u="none" strike="noStrike">
                          <a:effectLst/>
                        </a:rPr>
                        <a:t>Six-pi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Coa-eff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C1-eff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2521645098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n=4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n=4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n=8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n=8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938408769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Chloride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121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 dirty="0">
                          <a:effectLst/>
                        </a:rPr>
                        <a:t>167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>
                          <a:solidFill>
                            <a:srgbClr val="7030A0"/>
                          </a:solidFill>
                          <a:effectLst/>
                        </a:rPr>
                        <a:t>167</a:t>
                      </a:r>
                      <a:endParaRPr lang="nl-NL" sz="1400" b="1" i="1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 dirty="0">
                          <a:effectLst/>
                        </a:rPr>
                        <a:t>202</a:t>
                      </a:r>
                      <a:endParaRPr lang="nl-NL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</a:t>
                      </a: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12538113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Sulfaat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2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73515575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DOC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 C/L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5,2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3,2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2,55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1" u="none" strike="noStrike" kern="120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</a:t>
                      </a: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08252033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UV-t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77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92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93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92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93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90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472768215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Natrium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102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3847104391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HCO</a:t>
                      </a:r>
                      <a:r>
                        <a:rPr lang="nl-NL" sz="1400" u="none" strike="noStrike" baseline="-25000">
                          <a:effectLst/>
                        </a:rPr>
                        <a:t>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129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114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112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74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620814143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pH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7,8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8,0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7,6</a:t>
                      </a:r>
                      <a:endParaRPr lang="nl-NL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6,4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7,9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2484330175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Mangaan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28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1933945146"/>
                  </a:ext>
                </a:extLst>
              </a:tr>
              <a:tr h="296089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400" u="none" strike="noStrike">
                          <a:effectLst/>
                        </a:rPr>
                        <a:t>NO</a:t>
                      </a:r>
                      <a:r>
                        <a:rPr lang="nl-NL" sz="1400" u="none" strike="noStrike" baseline="-25000">
                          <a:effectLst/>
                        </a:rPr>
                        <a:t>3</a:t>
                      </a:r>
                      <a:endParaRPr lang="nl-NL" sz="1400" b="0" i="0" u="none" strike="noStrike" baseline="-25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1,1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i="1" u="none" strike="noStrike">
                          <a:effectLst/>
                        </a:rPr>
                        <a:t>0,6</a:t>
                      </a:r>
                      <a:endParaRPr lang="nl-NL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25" marR="8325" marT="8325" marB="0" anchor="b"/>
                </a:tc>
                <a:extLst>
                  <a:ext uri="{0D108BD9-81ED-4DB2-BD59-A6C34878D82A}">
                    <a16:rowId xmlns:a16="http://schemas.microsoft.com/office/drawing/2014/main" val="2051378262"/>
                  </a:ext>
                </a:extLst>
              </a:tr>
            </a:tbl>
          </a:graphicData>
        </a:graphic>
      </p:graphicFrame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76CCB3D-C8F1-4AD7-A428-BCAC350341FA}"/>
              </a:ext>
            </a:extLst>
          </p:cNvPr>
          <p:cNvSpPr txBox="1">
            <a:spLocks/>
          </p:cNvSpPr>
          <p:nvPr/>
        </p:nvSpPr>
        <p:spPr bwMode="auto">
          <a:xfrm>
            <a:off x="316636" y="5336712"/>
            <a:ext cx="4636364" cy="78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b" anchorCtr="0" compatLnSpc="1">
            <a:prstTxWarp prst="textNoShape">
              <a:avLst/>
            </a:prstTxWarp>
          </a:bodyPr>
          <a:lstStyle>
            <a:lvl1pPr marL="0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7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515813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3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031626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547439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063252" indent="0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579065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878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91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504" indent="0" algn="l" defTabSz="1031626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b="0">
                <a:latin typeface="Arial"/>
                <a:cs typeface="Arial"/>
              </a:rPr>
              <a:t>Directe </a:t>
            </a:r>
            <a:r>
              <a:rPr lang="nl-NL" sz="1800" b="0" err="1">
                <a:latin typeface="Arial"/>
                <a:cs typeface="Arial"/>
              </a:rPr>
              <a:t>celtelling</a:t>
            </a:r>
            <a:r>
              <a:rPr lang="nl-NL" sz="1800" b="0">
                <a:latin typeface="Arial"/>
                <a:cs typeface="Arial"/>
              </a:rPr>
              <a:t>: logverwijdering &gt;4,4</a:t>
            </a:r>
            <a:endParaRPr lang="en-US" sz="1800" b="0"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b="0">
                <a:latin typeface="Arial"/>
                <a:cs typeface="Arial"/>
              </a:rPr>
              <a:t>Integer membraan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b="0">
                <a:latin typeface="Arial"/>
                <a:cs typeface="Arial"/>
              </a:rPr>
              <a:t>Goede desinfectiecapaciteit PSA3</a:t>
            </a:r>
          </a:p>
        </p:txBody>
      </p:sp>
    </p:spTree>
    <p:extLst>
      <p:ext uri="{BB962C8B-B14F-4D97-AF65-F5344CB8AC3E}">
        <p14:creationId xmlns:p14="http://schemas.microsoft.com/office/powerpoint/2010/main" val="1744650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870C1-B8E1-4A2F-9FE6-C5C2E42F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3" y="426389"/>
            <a:ext cx="8915400" cy="1143000"/>
          </a:xfrm>
        </p:spPr>
        <p:txBody>
          <a:bodyPr wrap="square" anchor="b">
            <a:normAutofit/>
          </a:bodyPr>
          <a:lstStyle/>
          <a:p>
            <a:r>
              <a:rPr lang="en-GB">
                <a:latin typeface="Arial"/>
                <a:cs typeface="Arial"/>
              </a:rPr>
              <a:t>Waterkwaliteit (2)</a:t>
            </a:r>
            <a:br>
              <a:rPr lang="en-GB">
                <a:latin typeface="Arial"/>
                <a:cs typeface="Arial"/>
              </a:rPr>
            </a:br>
            <a:r>
              <a:rPr lang="en-US" sz="2000">
                <a:latin typeface="Arial"/>
                <a:cs typeface="Arial"/>
              </a:rPr>
              <a:t>Organische stof karakterisering influent CM</a:t>
            </a:r>
            <a:endParaRPr lang="en-GB" sz="2000" b="0">
              <a:latin typeface="Arial"/>
              <a:cs typeface="Arial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F84787B-5A38-4755-8A59-E2FDFE1A3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2113" y="1863148"/>
            <a:ext cx="4497718" cy="4107150"/>
          </a:xfrm>
        </p:spPr>
        <p:txBody>
          <a:bodyPr/>
          <a:lstStyle/>
          <a:p>
            <a:pPr marL="385445" indent="-385445"/>
            <a:r>
              <a:rPr lang="en-US" sz="1800">
                <a:latin typeface="Arial"/>
                <a:cs typeface="Arial"/>
              </a:rPr>
              <a:t>Vergelijkbaar verwijderingsrendement DOC </a:t>
            </a:r>
            <a:r>
              <a:rPr lang="en-US" sz="1800" err="1">
                <a:latin typeface="Arial"/>
                <a:cs typeface="Arial"/>
              </a:rPr>
              <a:t>tussen</a:t>
            </a:r>
            <a:r>
              <a:rPr lang="en-US" sz="1800">
                <a:latin typeface="Arial"/>
                <a:cs typeface="Arial"/>
              </a:rPr>
              <a:t> SIX </a:t>
            </a:r>
            <a:r>
              <a:rPr lang="en-US" sz="1800" err="1">
                <a:latin typeface="Arial"/>
                <a:cs typeface="Arial"/>
              </a:rPr>
              <a:t>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Coagulatie</a:t>
            </a:r>
            <a:r>
              <a:rPr lang="en-US" sz="1800">
                <a:latin typeface="Arial"/>
                <a:cs typeface="Arial"/>
              </a:rPr>
              <a:t> met twee </a:t>
            </a:r>
            <a:r>
              <a:rPr lang="en-US" sz="1800" err="1">
                <a:latin typeface="Arial"/>
                <a:cs typeface="Arial"/>
              </a:rPr>
              <a:t>verschillen</a:t>
            </a:r>
            <a:r>
              <a:rPr lang="en-US" sz="1800">
                <a:latin typeface="Arial"/>
                <a:cs typeface="Arial"/>
              </a:rPr>
              <a:t>:</a:t>
            </a:r>
            <a:endParaRPr lang="en-US">
              <a:latin typeface="Arial"/>
              <a:cs typeface="Arial"/>
            </a:endParaRPr>
          </a:p>
          <a:p>
            <a:pPr marL="385445" indent="0">
              <a:buNone/>
            </a:pPr>
            <a:r>
              <a:rPr lang="en-US" sz="1800">
                <a:latin typeface="Arial"/>
                <a:cs typeface="Arial"/>
              </a:rPr>
              <a:t>Biopolymeren worden:</a:t>
            </a:r>
          </a:p>
          <a:p>
            <a:pPr marL="671195" indent="-285750"/>
            <a:r>
              <a:rPr lang="en-US" sz="1600">
                <a:latin typeface="Arial"/>
                <a:cs typeface="Arial"/>
              </a:rPr>
              <a:t>niet </a:t>
            </a:r>
            <a:r>
              <a:rPr lang="en-US" sz="1600" err="1">
                <a:latin typeface="Arial"/>
                <a:cs typeface="Arial"/>
              </a:rPr>
              <a:t>verwijderd</a:t>
            </a:r>
            <a:r>
              <a:rPr lang="en-US" sz="1600">
                <a:latin typeface="Arial"/>
                <a:cs typeface="Arial"/>
              </a:rPr>
              <a:t> in SIX</a:t>
            </a:r>
            <a:endParaRPr lang="en-US" sz="1600">
              <a:cs typeface="Arial" charset="0"/>
            </a:endParaRPr>
          </a:p>
          <a:p>
            <a:pPr marL="671195" indent="-285750"/>
            <a:r>
              <a:rPr lang="en-US" sz="1600">
                <a:latin typeface="Arial"/>
                <a:cs typeface="Arial"/>
              </a:rPr>
              <a:t>wel ingevangen door coagulatie</a:t>
            </a:r>
            <a:endParaRPr lang="en-US" sz="1600">
              <a:cs typeface="Arial" charset="0"/>
            </a:endParaRPr>
          </a:p>
          <a:p>
            <a:pPr marL="671195" indent="-285750"/>
            <a:r>
              <a:rPr lang="en-US" sz="1600">
                <a:latin typeface="Arial"/>
                <a:cs typeface="Arial"/>
              </a:rPr>
              <a:t>relatie biopolymeren en membraanfouling / TMP!</a:t>
            </a:r>
            <a:endParaRPr lang="en-US" sz="1600">
              <a:cs typeface="Arial" charset="0"/>
            </a:endParaRPr>
          </a:p>
          <a:p>
            <a:pPr marL="671195" indent="-285750"/>
            <a:r>
              <a:rPr lang="en-US" sz="1600">
                <a:latin typeface="Arial"/>
                <a:cs typeface="Arial"/>
              </a:rPr>
              <a:t>Building blocks </a:t>
            </a:r>
            <a:r>
              <a:rPr lang="en-US" sz="1600" err="1">
                <a:latin typeface="Arial"/>
                <a:cs typeface="Arial"/>
              </a:rPr>
              <a:t>beter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verwijderd</a:t>
            </a:r>
            <a:r>
              <a:rPr lang="en-US" sz="1600">
                <a:latin typeface="Arial"/>
                <a:cs typeface="Arial"/>
              </a:rPr>
              <a:t> door SIX. </a:t>
            </a:r>
            <a:r>
              <a:rPr lang="en-US" sz="1600" err="1">
                <a:latin typeface="Arial"/>
                <a:cs typeface="Arial"/>
              </a:rPr>
              <a:t>Relatie</a:t>
            </a:r>
            <a:r>
              <a:rPr lang="en-US" sz="1600">
                <a:latin typeface="Arial"/>
                <a:cs typeface="Arial"/>
              </a:rPr>
              <a:t> tot </a:t>
            </a:r>
            <a:r>
              <a:rPr lang="en-US" sz="1600" err="1">
                <a:latin typeface="Arial"/>
                <a:cs typeface="Arial"/>
              </a:rPr>
              <a:t>biologische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stabiliteit</a:t>
            </a:r>
            <a:r>
              <a:rPr lang="en-US" sz="1600">
                <a:latin typeface="Arial"/>
                <a:cs typeface="Arial"/>
              </a:rPr>
              <a:t>?</a:t>
            </a:r>
          </a:p>
          <a:p>
            <a:pPr marL="385445" indent="-385445"/>
            <a:endParaRPr lang="en-US" sz="1800">
              <a:cs typeface="Arial" charset="0"/>
            </a:endParaRPr>
          </a:p>
          <a:p>
            <a:pPr marL="0" indent="0">
              <a:buNone/>
            </a:pPr>
            <a:r>
              <a:rPr lang="en-US" sz="1800" err="1">
                <a:latin typeface="Arial"/>
                <a:cs typeface="Arial"/>
              </a:rPr>
              <a:t>Advies</a:t>
            </a:r>
            <a:r>
              <a:rPr lang="en-US" sz="1800">
                <a:latin typeface="Arial"/>
                <a:cs typeface="Arial"/>
              </a:rPr>
              <a:t>: </a:t>
            </a:r>
            <a:r>
              <a:rPr lang="en-US" sz="1800" err="1">
                <a:latin typeface="Arial"/>
                <a:cs typeface="Arial"/>
              </a:rPr>
              <a:t>studie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naar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effecten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biologische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stabiliteit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meenemen</a:t>
            </a:r>
            <a:endParaRPr lang="en-US" sz="1800">
              <a:latin typeface="Arial"/>
              <a:cs typeface="Arial"/>
            </a:endParaRPr>
          </a:p>
        </p:txBody>
      </p:sp>
      <p:graphicFrame>
        <p:nvGraphicFramePr>
          <p:cNvPr id="7" name="Grafiek 6">
            <a:extLst>
              <a:ext uri="{FF2B5EF4-FFF2-40B4-BE49-F238E27FC236}">
                <a16:creationId xmlns:a16="http://schemas.microsoft.com/office/drawing/2014/main" id="{3B5C5E38-A92C-4750-9BC9-12392FE9B69B}"/>
              </a:ext>
            </a:extLst>
          </p:cNvPr>
          <p:cNvGraphicFramePr>
            <a:graphicFrameLocks/>
          </p:cNvGraphicFramePr>
          <p:nvPr/>
        </p:nvGraphicFramePr>
        <p:xfrm>
          <a:off x="495300" y="1936495"/>
          <a:ext cx="4376870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72F06EAF-E815-42ED-A0B2-7DF36759A944}"/>
              </a:ext>
            </a:extLst>
          </p:cNvPr>
          <p:cNvSpPr txBox="1"/>
          <p:nvPr/>
        </p:nvSpPr>
        <p:spPr>
          <a:xfrm>
            <a:off x="1102936" y="5965563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Ruwwater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EC194FF-4FAA-4A64-9FB1-509FAACC2962}"/>
              </a:ext>
            </a:extLst>
          </p:cNvPr>
          <p:cNvSpPr txBox="1"/>
          <p:nvPr/>
        </p:nvSpPr>
        <p:spPr>
          <a:xfrm>
            <a:off x="2196132" y="5965563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9728EF3-7AA0-467E-9540-12AA7EAF6BD1}"/>
              </a:ext>
            </a:extLst>
          </p:cNvPr>
          <p:cNvSpPr txBox="1"/>
          <p:nvPr/>
        </p:nvSpPr>
        <p:spPr>
          <a:xfrm>
            <a:off x="3310304" y="5938141"/>
            <a:ext cx="933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Coagulatie</a:t>
            </a:r>
          </a:p>
        </p:txBody>
      </p:sp>
    </p:spTree>
    <p:extLst>
      <p:ext uri="{BB962C8B-B14F-4D97-AF65-F5344CB8AC3E}">
        <p14:creationId xmlns:p14="http://schemas.microsoft.com/office/powerpoint/2010/main" val="421876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940D-4DE8-43CF-82A0-D73E211E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‘Principe’ CVC in PSA3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30103-7C6C-44F9-A8BC-1756917A0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err="1">
                <a:latin typeface="Arial"/>
                <a:cs typeface="Arial"/>
              </a:rPr>
              <a:t>Conclusies</a:t>
            </a:r>
            <a:r>
              <a:rPr lang="en-US" sz="1800" b="1">
                <a:latin typeface="Arial"/>
                <a:cs typeface="Arial"/>
              </a:rPr>
              <a:t>:</a:t>
            </a:r>
          </a:p>
          <a:p>
            <a:r>
              <a:rPr lang="en-US" sz="1800" err="1">
                <a:latin typeface="Arial"/>
                <a:cs typeface="Arial"/>
              </a:rPr>
              <a:t>Waterkwaliteit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coagulatie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microfiltratie</a:t>
            </a:r>
            <a:r>
              <a:rPr lang="en-US" sz="1800">
                <a:latin typeface="Arial"/>
                <a:cs typeface="Arial"/>
              </a:rPr>
              <a:t> CVC concept </a:t>
            </a:r>
            <a:r>
              <a:rPr lang="en-US" sz="1800" err="1">
                <a:latin typeface="Arial"/>
                <a:cs typeface="Arial"/>
              </a:rPr>
              <a:t>voldoet</a:t>
            </a:r>
            <a:endParaRPr lang="en-US" sz="1800">
              <a:latin typeface="Arial"/>
              <a:cs typeface="Arial"/>
            </a:endParaRPr>
          </a:p>
          <a:p>
            <a:endParaRPr lang="en-US" sz="1800">
              <a:latin typeface="Arial"/>
              <a:cs typeface="Arial"/>
            </a:endParaRPr>
          </a:p>
          <a:p>
            <a:r>
              <a:rPr lang="en-US" sz="1800" err="1">
                <a:latin typeface="Arial"/>
                <a:cs typeface="Arial"/>
              </a:rPr>
              <a:t>Coagulatie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inbouw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mogelijk</a:t>
            </a:r>
            <a:r>
              <a:rPr lang="en-US" sz="1800">
                <a:latin typeface="Arial"/>
                <a:cs typeface="Arial"/>
              </a:rPr>
              <a:t> met </a:t>
            </a:r>
            <a:r>
              <a:rPr lang="en-US" sz="1800" err="1">
                <a:latin typeface="Arial"/>
                <a:cs typeface="Arial"/>
              </a:rPr>
              <a:t>chemicaliengebouw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statische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mengers</a:t>
            </a:r>
            <a:endParaRPr lang="en-US" sz="1800">
              <a:latin typeface="Arial"/>
              <a:cs typeface="Arial"/>
            </a:endParaRPr>
          </a:p>
          <a:p>
            <a:r>
              <a:rPr lang="en-US" sz="1800" err="1">
                <a:latin typeface="Arial"/>
                <a:cs typeface="Arial"/>
              </a:rPr>
              <a:t>Flocculatie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mogelijk</a:t>
            </a:r>
            <a:r>
              <a:rPr lang="en-US" sz="1800">
                <a:latin typeface="Arial"/>
                <a:cs typeface="Arial"/>
              </a:rPr>
              <a:t> in SIX </a:t>
            </a:r>
            <a:r>
              <a:rPr lang="en-US" sz="1800" err="1">
                <a:latin typeface="Arial"/>
                <a:cs typeface="Arial"/>
              </a:rPr>
              <a:t>contacttorens</a:t>
            </a:r>
            <a:endParaRPr lang="en-US" sz="1800">
              <a:latin typeface="Arial"/>
              <a:cs typeface="Arial"/>
            </a:endParaRPr>
          </a:p>
          <a:p>
            <a:r>
              <a:rPr lang="en-US" sz="1800" err="1">
                <a:latin typeface="Arial"/>
                <a:cs typeface="Arial"/>
              </a:rPr>
              <a:t>Bezinking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ijzervlokken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niet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mogelijk</a:t>
            </a:r>
            <a:r>
              <a:rPr lang="en-US" sz="1800">
                <a:latin typeface="Arial"/>
                <a:cs typeface="Arial"/>
              </a:rPr>
              <a:t> met </a:t>
            </a:r>
            <a:r>
              <a:rPr lang="en-US" sz="1800" err="1">
                <a:latin typeface="Arial"/>
                <a:cs typeface="Arial"/>
              </a:rPr>
              <a:t>huidig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lamellen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oppervlak</a:t>
            </a:r>
            <a:endParaRPr lang="en-US" sz="1800">
              <a:latin typeface="Arial"/>
              <a:cs typeface="Arial"/>
            </a:endParaRPr>
          </a:p>
          <a:p>
            <a:endParaRPr lang="en-US" sz="1800">
              <a:latin typeface="Arial"/>
              <a:cs typeface="Arial"/>
            </a:endParaRPr>
          </a:p>
          <a:p>
            <a:r>
              <a:rPr lang="en-US" sz="1800">
                <a:latin typeface="Arial"/>
                <a:cs typeface="Arial"/>
              </a:rPr>
              <a:t>Meer </a:t>
            </a:r>
            <a:r>
              <a:rPr lang="en-US" sz="1800" err="1">
                <a:latin typeface="Arial"/>
                <a:cs typeface="Arial"/>
              </a:rPr>
              <a:t>waterproductie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stabielere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procesvoering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bij</a:t>
            </a:r>
            <a:r>
              <a:rPr lang="en-US" sz="1800">
                <a:latin typeface="Arial"/>
                <a:cs typeface="Arial"/>
              </a:rPr>
              <a:t> CVC ten </a:t>
            </a:r>
            <a:r>
              <a:rPr lang="en-US" sz="1800" err="1">
                <a:latin typeface="Arial"/>
                <a:cs typeface="Arial"/>
              </a:rPr>
              <a:t>opzichte</a:t>
            </a:r>
            <a:r>
              <a:rPr lang="en-US" sz="1800">
                <a:latin typeface="Arial"/>
                <a:cs typeface="Arial"/>
              </a:rPr>
              <a:t> van PSA3 met SIX</a:t>
            </a:r>
          </a:p>
          <a:p>
            <a:pPr lvl="1"/>
            <a:r>
              <a:rPr lang="en-US" sz="1600" i="1" err="1">
                <a:latin typeface="Arial"/>
                <a:cs typeface="Arial"/>
              </a:rPr>
              <a:t>Randvoorwaarde</a:t>
            </a:r>
            <a:r>
              <a:rPr lang="en-US" sz="1600" i="1">
                <a:latin typeface="Arial"/>
                <a:cs typeface="Arial"/>
              </a:rPr>
              <a:t>: </a:t>
            </a:r>
            <a:r>
              <a:rPr lang="en-US" sz="1600" i="1" err="1">
                <a:latin typeface="Arial"/>
                <a:cs typeface="Arial"/>
              </a:rPr>
              <a:t>geen</a:t>
            </a:r>
            <a:r>
              <a:rPr lang="en-US" sz="1600" i="1">
                <a:latin typeface="Arial"/>
                <a:cs typeface="Arial"/>
              </a:rPr>
              <a:t> </a:t>
            </a:r>
            <a:r>
              <a:rPr lang="en-US" sz="1600" i="1" err="1">
                <a:latin typeface="Arial"/>
                <a:cs typeface="Arial"/>
              </a:rPr>
              <a:t>lage</a:t>
            </a:r>
            <a:r>
              <a:rPr lang="en-US" sz="1600" i="1">
                <a:latin typeface="Arial"/>
                <a:cs typeface="Arial"/>
              </a:rPr>
              <a:t> pH (pH 6,4)</a:t>
            </a:r>
          </a:p>
          <a:p>
            <a:pPr lvl="1"/>
            <a:r>
              <a:rPr lang="en-US" sz="1600" i="1" err="1">
                <a:latin typeface="Arial"/>
                <a:cs typeface="Arial"/>
              </a:rPr>
              <a:t>Bij</a:t>
            </a:r>
            <a:r>
              <a:rPr lang="en-US" sz="1600" i="1">
                <a:latin typeface="Arial"/>
                <a:cs typeface="Arial"/>
              </a:rPr>
              <a:t> pH </a:t>
            </a:r>
            <a:r>
              <a:rPr lang="en-US" sz="1600" i="1" err="1">
                <a:latin typeface="Arial"/>
                <a:cs typeface="Arial"/>
              </a:rPr>
              <a:t>verhoging</a:t>
            </a:r>
            <a:r>
              <a:rPr lang="en-US" sz="1600" i="1">
                <a:latin typeface="Arial"/>
                <a:cs typeface="Arial"/>
              </a:rPr>
              <a:t> </a:t>
            </a:r>
            <a:r>
              <a:rPr lang="en-US" sz="1600" i="1" err="1">
                <a:latin typeface="Arial"/>
                <a:cs typeface="Arial"/>
              </a:rPr>
              <a:t>en</a:t>
            </a:r>
            <a:r>
              <a:rPr lang="en-US" sz="1600" i="1">
                <a:latin typeface="Arial"/>
                <a:cs typeface="Arial"/>
              </a:rPr>
              <a:t> </a:t>
            </a:r>
            <a:r>
              <a:rPr lang="en-US" sz="1600" i="1" err="1">
                <a:latin typeface="Arial"/>
                <a:cs typeface="Arial"/>
              </a:rPr>
              <a:t>ijzervlokken</a:t>
            </a:r>
            <a:r>
              <a:rPr lang="en-US" sz="1600" i="1">
                <a:latin typeface="Arial"/>
                <a:cs typeface="Arial"/>
              </a:rPr>
              <a:t> op </a:t>
            </a:r>
            <a:r>
              <a:rPr lang="en-US" sz="1600" i="1" err="1">
                <a:latin typeface="Arial"/>
                <a:cs typeface="Arial"/>
              </a:rPr>
              <a:t>membraan</a:t>
            </a:r>
            <a:r>
              <a:rPr lang="en-US" sz="1600" i="1">
                <a:latin typeface="Arial"/>
                <a:cs typeface="Arial"/>
              </a:rPr>
              <a:t> UVT </a:t>
            </a:r>
            <a:r>
              <a:rPr lang="en-US" sz="1600" i="1" err="1">
                <a:latin typeface="Arial"/>
                <a:cs typeface="Arial"/>
              </a:rPr>
              <a:t>verlies</a:t>
            </a:r>
            <a:endParaRPr lang="en-US" sz="1600" i="1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 b="1" u="sng">
                <a:latin typeface="Arial"/>
                <a:cs typeface="Arial"/>
              </a:rPr>
              <a:t>Wat </a:t>
            </a:r>
            <a:r>
              <a:rPr lang="en-US" sz="1800" b="1" u="sng" err="1">
                <a:latin typeface="Arial"/>
                <a:cs typeface="Arial"/>
              </a:rPr>
              <a:t>betekent</a:t>
            </a:r>
            <a:r>
              <a:rPr lang="en-US" sz="1800" b="1" u="sng">
                <a:latin typeface="Arial"/>
                <a:cs typeface="Arial"/>
              </a:rPr>
              <a:t> </a:t>
            </a:r>
            <a:r>
              <a:rPr lang="en-US" sz="1800" b="1" u="sng" err="1">
                <a:latin typeface="Arial"/>
                <a:cs typeface="Arial"/>
              </a:rPr>
              <a:t>dat</a:t>
            </a:r>
            <a:r>
              <a:rPr lang="en-US" sz="1800" b="1" u="sng">
                <a:latin typeface="Arial"/>
                <a:cs typeface="Arial"/>
              </a:rPr>
              <a:t> </a:t>
            </a:r>
            <a:r>
              <a:rPr lang="en-US" sz="1800" b="1" u="sng" err="1">
                <a:latin typeface="Arial"/>
                <a:cs typeface="Arial"/>
              </a:rPr>
              <a:t>voor</a:t>
            </a:r>
            <a:r>
              <a:rPr lang="en-US" sz="1800" b="1" u="sng">
                <a:latin typeface="Arial"/>
                <a:cs typeface="Arial"/>
              </a:rPr>
              <a:t> </a:t>
            </a:r>
            <a:r>
              <a:rPr lang="en-US" sz="1800" b="1" u="sng" err="1">
                <a:latin typeface="Arial"/>
                <a:cs typeface="Arial"/>
              </a:rPr>
              <a:t>mogelijke</a:t>
            </a:r>
            <a:r>
              <a:rPr lang="en-US" sz="1800" b="1" u="sng">
                <a:latin typeface="Arial"/>
                <a:cs typeface="Arial"/>
              </a:rPr>
              <a:t> scenarios?</a:t>
            </a:r>
          </a:p>
          <a:p>
            <a:pPr marL="0" indent="0">
              <a:buNone/>
            </a:pPr>
            <a:endParaRPr lang="en-US" sz="1800">
              <a:cs typeface="Arial"/>
            </a:endParaRPr>
          </a:p>
          <a:p>
            <a:pPr marL="385445" indent="-385445"/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790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C2E58-2C1F-4D7F-A6E8-C9692A2567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582630C-E6B3-4AAD-99B0-91F4A466F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EEBBDC-9D61-497C-9EA5-DAB9C062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40" y="0"/>
            <a:ext cx="3246401" cy="521253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F0DB8AF-3EC3-4AAD-9F7E-EB809200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3206"/>
            <a:ext cx="3258821" cy="5212531"/>
          </a:xfrm>
          <a:prstGeom prst="rect">
            <a:avLst/>
          </a:prstGeom>
        </p:spPr>
      </p:pic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761E9C18-529D-4B8B-93C4-28D3A6248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104373"/>
              </p:ext>
            </p:extLst>
          </p:nvPr>
        </p:nvGraphicFramePr>
        <p:xfrm>
          <a:off x="1346560" y="5332747"/>
          <a:ext cx="6198729" cy="1188720"/>
        </p:xfrm>
        <a:graphic>
          <a:graphicData uri="http://schemas.openxmlformats.org/drawingml/2006/table">
            <a:tbl>
              <a:tblPr/>
              <a:tblGrid>
                <a:gridCol w="926720">
                  <a:extLst>
                    <a:ext uri="{9D8B030D-6E8A-4147-A177-3AD203B41FA5}">
                      <a16:colId xmlns:a16="http://schemas.microsoft.com/office/drawing/2014/main" val="4109555430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827969839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095623294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841762623"/>
                    </a:ext>
                  </a:extLst>
                </a:gridCol>
                <a:gridCol w="1060580">
                  <a:extLst>
                    <a:ext uri="{9D8B030D-6E8A-4147-A177-3AD203B41FA5}">
                      <a16:colId xmlns:a16="http://schemas.microsoft.com/office/drawing/2014/main" val="3924185313"/>
                    </a:ext>
                  </a:extLst>
                </a:gridCol>
                <a:gridCol w="1029689">
                  <a:extLst>
                    <a:ext uri="{9D8B030D-6E8A-4147-A177-3AD203B41FA5}">
                      <a16:colId xmlns:a16="http://schemas.microsoft.com/office/drawing/2014/main" val="3953661904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 dirty="0">
                          <a:effectLst/>
                          <a:latin typeface="Arial" panose="020B0604020202020204" pitchFamily="34" charset="0"/>
                        </a:rPr>
                        <a:t>Productie vraag </a:t>
                      </a:r>
                      <a:endParaRPr lang="nl-NL" b="1" i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Andijk (PSA)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Bergen (PSB)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Mensink (PSM)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Productie Gooi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Inkoop Waternet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71149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1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1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1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miljoen m</a:t>
                      </a:r>
                      <a:r>
                        <a:rPr lang="nl-NL" sz="600" b="0" i="0" baseline="300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nl-NL" sz="800" b="0" i="0">
                          <a:effectLst/>
                          <a:latin typeface="Arial" panose="020B0604020202020204" pitchFamily="34" charset="0"/>
                        </a:rPr>
                        <a:t>/jaar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035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1" i="0">
                          <a:effectLst/>
                          <a:latin typeface="Arial" panose="020B0604020202020204" pitchFamily="34" charset="0"/>
                        </a:rPr>
                        <a:t>110,5 </a:t>
                      </a:r>
                      <a:endParaRPr lang="nl-NL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25,5 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24,4 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39,2 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>
                          <a:effectLst/>
                          <a:latin typeface="Arial" panose="020B0604020202020204" pitchFamily="34" charset="0"/>
                        </a:rPr>
                        <a:t>5 </a:t>
                      </a:r>
                      <a:endParaRPr lang="nl-NL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nl-NL" sz="1100" b="0" i="0" dirty="0">
                          <a:effectLst/>
                          <a:latin typeface="Arial" panose="020B0604020202020204" pitchFamily="34" charset="0"/>
                        </a:rPr>
                        <a:t>16,9 </a:t>
                      </a:r>
                      <a:endParaRPr lang="nl-NL" b="0" i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596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656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AE06B-D7AA-4CBE-ACBF-330C8AA25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1287"/>
            <a:ext cx="8915400" cy="1143000"/>
          </a:xfrm>
        </p:spPr>
        <p:txBody>
          <a:bodyPr/>
          <a:lstStyle/>
          <a:p>
            <a:r>
              <a:rPr lang="en-GB" err="1"/>
              <a:t>Voorzet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scenario’s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1259D8-A86F-49B2-8110-CF130647C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995" y="1507076"/>
            <a:ext cx="5600330" cy="5180029"/>
          </a:xfrm>
          <a:solidFill>
            <a:schemeClr val="bg1"/>
          </a:solidFill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GB" sz="1400" err="1"/>
              <a:t>Volledige</a:t>
            </a:r>
            <a:r>
              <a:rPr lang="en-GB" sz="1400"/>
              <a:t> </a:t>
            </a:r>
            <a:r>
              <a:rPr lang="en-GB" sz="1400" err="1"/>
              <a:t>sedimentatie</a:t>
            </a:r>
            <a:r>
              <a:rPr lang="en-GB" sz="1400"/>
              <a:t> in </a:t>
            </a:r>
            <a:r>
              <a:rPr lang="en-GB" sz="1400" err="1"/>
              <a:t>nieuw</a:t>
            </a:r>
            <a:r>
              <a:rPr lang="en-GB" sz="1400"/>
              <a:t> </a:t>
            </a:r>
            <a:r>
              <a:rPr lang="en-GB" sz="1400" err="1"/>
              <a:t>te</a:t>
            </a:r>
            <a:r>
              <a:rPr lang="en-GB" sz="1400"/>
              <a:t> </a:t>
            </a:r>
            <a:r>
              <a:rPr lang="en-GB" sz="1400" err="1"/>
              <a:t>bouwen</a:t>
            </a:r>
            <a:r>
              <a:rPr lang="en-GB" sz="1400"/>
              <a:t> </a:t>
            </a:r>
            <a:r>
              <a:rPr lang="en-GB" sz="1400" err="1"/>
              <a:t>gebouw</a:t>
            </a:r>
            <a:endParaRPr lang="en-GB" sz="1400"/>
          </a:p>
          <a:p>
            <a:pPr lvl="1"/>
            <a:r>
              <a:rPr lang="en-GB" sz="1200" err="1"/>
              <a:t>Uitgangspunt</a:t>
            </a:r>
            <a:r>
              <a:rPr lang="en-GB" sz="1200"/>
              <a:t>: 4400 m</a:t>
            </a:r>
            <a:r>
              <a:rPr lang="en-GB" sz="1200" baseline="30000"/>
              <a:t>2</a:t>
            </a:r>
            <a:r>
              <a:rPr lang="en-GB" sz="1200"/>
              <a:t> </a:t>
            </a:r>
            <a:r>
              <a:rPr lang="en-GB" sz="1200" err="1"/>
              <a:t>netto</a:t>
            </a:r>
            <a:r>
              <a:rPr lang="en-GB" sz="1200"/>
              <a:t> </a:t>
            </a:r>
            <a:r>
              <a:rPr lang="en-GB" sz="1200" err="1"/>
              <a:t>bezinkoppervlak</a:t>
            </a:r>
            <a:r>
              <a:rPr lang="en-GB" sz="1200"/>
              <a:t> (0,9 m</a:t>
            </a:r>
            <a:r>
              <a:rPr lang="en-GB" sz="1200" baseline="30000"/>
              <a:t>3</a:t>
            </a:r>
            <a:r>
              <a:rPr lang="en-GB" sz="1200"/>
              <a:t>/m</a:t>
            </a:r>
            <a:r>
              <a:rPr lang="en-GB" sz="1200" baseline="30000"/>
              <a:t>2</a:t>
            </a:r>
            <a:r>
              <a:rPr lang="en-GB" sz="1200"/>
              <a:t>/h)</a:t>
            </a:r>
          </a:p>
          <a:p>
            <a:pPr lvl="1"/>
            <a:r>
              <a:rPr lang="en-GB" sz="1200" err="1"/>
              <a:t>Zomer</a:t>
            </a:r>
            <a:r>
              <a:rPr lang="en-GB" sz="1200"/>
              <a:t>: </a:t>
            </a:r>
            <a:r>
              <a:rPr lang="en-GB" sz="1200" err="1"/>
              <a:t>minimaal</a:t>
            </a:r>
            <a:r>
              <a:rPr lang="en-GB" sz="1200"/>
              <a:t> 3500 m</a:t>
            </a:r>
            <a:r>
              <a:rPr lang="en-GB" sz="1200" baseline="30000"/>
              <a:t>3</a:t>
            </a:r>
            <a:r>
              <a:rPr lang="en-GB" sz="1200"/>
              <a:t>/h</a:t>
            </a:r>
          </a:p>
          <a:p>
            <a:pPr lvl="1"/>
            <a:r>
              <a:rPr lang="en-GB" sz="1200"/>
              <a:t>Winter: </a:t>
            </a:r>
            <a:r>
              <a:rPr lang="en-GB" sz="1200" err="1"/>
              <a:t>geen</a:t>
            </a:r>
            <a:r>
              <a:rPr lang="en-GB" sz="1200"/>
              <a:t> data</a:t>
            </a:r>
          </a:p>
          <a:p>
            <a:pPr lvl="1"/>
            <a:r>
              <a:rPr lang="en-GB" sz="1200" err="1"/>
              <a:t>Maximale</a:t>
            </a:r>
            <a:r>
              <a:rPr lang="en-GB" sz="1200"/>
              <a:t> UVT in CVC concept (</a:t>
            </a:r>
            <a:r>
              <a:rPr lang="en-GB" sz="1200" err="1"/>
              <a:t>geen</a:t>
            </a:r>
            <a:r>
              <a:rPr lang="en-GB" sz="1200"/>
              <a:t> </a:t>
            </a:r>
            <a:r>
              <a:rPr lang="en-GB" sz="1200" err="1"/>
              <a:t>desorptie</a:t>
            </a:r>
            <a:r>
              <a:rPr lang="en-GB" sz="1200"/>
              <a:t>)</a:t>
            </a:r>
          </a:p>
          <a:p>
            <a:pPr marL="457200" indent="-457200">
              <a:buFont typeface="+mj-lt"/>
              <a:buAutoNum type="alphaUcPeriod"/>
            </a:pPr>
            <a:endParaRPr lang="en-GB" sz="1400"/>
          </a:p>
          <a:p>
            <a:pPr marL="457200" indent="-457200">
              <a:buFont typeface="+mj-lt"/>
              <a:buAutoNum type="alphaUcPeriod"/>
            </a:pPr>
            <a:r>
              <a:rPr lang="en-GB" sz="1400" err="1"/>
              <a:t>Maximale</a:t>
            </a:r>
            <a:r>
              <a:rPr lang="en-GB" sz="1400"/>
              <a:t> </a:t>
            </a:r>
            <a:r>
              <a:rPr lang="en-GB" sz="1400" err="1"/>
              <a:t>uitbreiding</a:t>
            </a:r>
            <a:r>
              <a:rPr lang="en-GB" sz="1400"/>
              <a:t> </a:t>
            </a:r>
            <a:r>
              <a:rPr lang="en-GB" sz="1400" err="1"/>
              <a:t>lamellensedimentatie</a:t>
            </a:r>
            <a:r>
              <a:rPr lang="en-GB" sz="1400"/>
              <a:t> in </a:t>
            </a:r>
            <a:r>
              <a:rPr lang="en-GB" sz="1400" err="1"/>
              <a:t>bestaand</a:t>
            </a:r>
            <a:r>
              <a:rPr lang="en-GB" sz="1400"/>
              <a:t> </a:t>
            </a:r>
            <a:r>
              <a:rPr lang="en-GB" sz="1400" err="1"/>
              <a:t>gebouw</a:t>
            </a:r>
            <a:endParaRPr lang="en-GB" sz="1400"/>
          </a:p>
          <a:p>
            <a:pPr lvl="1"/>
            <a:r>
              <a:rPr lang="en-GB" sz="1200" err="1"/>
              <a:t>Uitgangspunt</a:t>
            </a:r>
            <a:r>
              <a:rPr lang="en-GB" sz="1200"/>
              <a:t>: 2000 m</a:t>
            </a:r>
            <a:r>
              <a:rPr lang="en-GB" sz="1200" baseline="30000"/>
              <a:t>2</a:t>
            </a:r>
            <a:r>
              <a:rPr lang="en-GB" sz="1200"/>
              <a:t> </a:t>
            </a:r>
            <a:r>
              <a:rPr lang="en-GB" sz="1200" err="1"/>
              <a:t>netto</a:t>
            </a:r>
            <a:r>
              <a:rPr lang="en-GB" sz="1200"/>
              <a:t> </a:t>
            </a:r>
            <a:r>
              <a:rPr lang="en-GB" sz="1200" err="1"/>
              <a:t>bezinkoppervlak</a:t>
            </a:r>
            <a:r>
              <a:rPr lang="en-GB" sz="1200"/>
              <a:t> (0,9 m</a:t>
            </a:r>
            <a:r>
              <a:rPr lang="en-GB" sz="1200" baseline="30000"/>
              <a:t>3</a:t>
            </a:r>
            <a:r>
              <a:rPr lang="en-GB" sz="1200"/>
              <a:t>/m</a:t>
            </a:r>
            <a:r>
              <a:rPr lang="en-GB" sz="1200" baseline="30000"/>
              <a:t>2</a:t>
            </a:r>
            <a:r>
              <a:rPr lang="en-GB" sz="1200"/>
              <a:t>/h)</a:t>
            </a:r>
          </a:p>
          <a:p>
            <a:pPr lvl="1"/>
            <a:r>
              <a:rPr lang="en-GB" sz="1200"/>
              <a:t>2 </a:t>
            </a:r>
            <a:r>
              <a:rPr lang="en-GB" sz="1200" err="1"/>
              <a:t>typen</a:t>
            </a:r>
            <a:r>
              <a:rPr lang="en-GB" sz="1200"/>
              <a:t> </a:t>
            </a:r>
            <a:r>
              <a:rPr lang="en-GB" sz="1200" err="1"/>
              <a:t>ijzerbelasting</a:t>
            </a:r>
            <a:r>
              <a:rPr lang="en-GB" sz="1200"/>
              <a:t>:</a:t>
            </a:r>
          </a:p>
          <a:p>
            <a:pPr lvl="2"/>
            <a:r>
              <a:rPr lang="en-GB" sz="1000" err="1"/>
              <a:t>Volledige</a:t>
            </a:r>
            <a:r>
              <a:rPr lang="en-GB" sz="1000"/>
              <a:t> </a:t>
            </a:r>
            <a:r>
              <a:rPr lang="en-GB" sz="1000" err="1"/>
              <a:t>sedimentatie</a:t>
            </a:r>
            <a:r>
              <a:rPr lang="en-GB" sz="1000"/>
              <a:t>: 1620 m</a:t>
            </a:r>
            <a:r>
              <a:rPr lang="en-GB" sz="1000" baseline="30000"/>
              <a:t>3</a:t>
            </a:r>
            <a:r>
              <a:rPr lang="en-GB" sz="1000"/>
              <a:t>/h (</a:t>
            </a:r>
            <a:r>
              <a:rPr lang="en-GB" sz="1000" err="1"/>
              <a:t>beperking</a:t>
            </a:r>
            <a:r>
              <a:rPr lang="en-GB" sz="1000"/>
              <a:t> </a:t>
            </a:r>
            <a:r>
              <a:rPr lang="en-GB" sz="1000" err="1"/>
              <a:t>bezinkoppervlak</a:t>
            </a:r>
            <a:r>
              <a:rPr lang="en-GB" sz="1000"/>
              <a:t>)</a:t>
            </a:r>
          </a:p>
          <a:p>
            <a:pPr lvl="3"/>
            <a:r>
              <a:rPr lang="en-GB" sz="900" err="1"/>
              <a:t>Maximale</a:t>
            </a:r>
            <a:r>
              <a:rPr lang="en-GB" sz="900"/>
              <a:t> UVT in CVC concept (</a:t>
            </a:r>
            <a:r>
              <a:rPr lang="en-GB" sz="900" err="1"/>
              <a:t>geen</a:t>
            </a:r>
            <a:r>
              <a:rPr lang="en-GB" sz="900"/>
              <a:t> </a:t>
            </a:r>
            <a:r>
              <a:rPr lang="en-GB" sz="900" err="1"/>
              <a:t>desorptie</a:t>
            </a:r>
            <a:r>
              <a:rPr lang="en-GB" sz="900"/>
              <a:t>)</a:t>
            </a:r>
          </a:p>
          <a:p>
            <a:pPr lvl="2"/>
            <a:r>
              <a:rPr lang="en-GB" sz="1000" err="1"/>
              <a:t>Gedeeltelijke</a:t>
            </a:r>
            <a:r>
              <a:rPr lang="en-GB" sz="1000"/>
              <a:t> </a:t>
            </a:r>
            <a:r>
              <a:rPr lang="en-GB" sz="1000" err="1"/>
              <a:t>sedimentatie</a:t>
            </a:r>
            <a:r>
              <a:rPr lang="en-GB" sz="1000"/>
              <a:t>: 2690 m</a:t>
            </a:r>
            <a:r>
              <a:rPr lang="en-GB" sz="1000" baseline="30000"/>
              <a:t>3</a:t>
            </a:r>
            <a:r>
              <a:rPr lang="en-GB" sz="1000"/>
              <a:t>/h (flux 140: </a:t>
            </a:r>
            <a:r>
              <a:rPr lang="en-GB" sz="1000" err="1"/>
              <a:t>beperking</a:t>
            </a:r>
            <a:r>
              <a:rPr lang="en-GB" sz="1000"/>
              <a:t> </a:t>
            </a:r>
            <a:r>
              <a:rPr lang="en-GB" sz="1000" err="1"/>
              <a:t>microfiltratie</a:t>
            </a:r>
            <a:r>
              <a:rPr lang="en-GB" sz="1000"/>
              <a:t> </a:t>
            </a:r>
            <a:r>
              <a:rPr lang="en-GB" sz="1000" err="1"/>
              <a:t>operatie</a:t>
            </a:r>
            <a:r>
              <a:rPr lang="en-GB" sz="1000"/>
              <a:t>)</a:t>
            </a:r>
          </a:p>
          <a:p>
            <a:pPr lvl="3"/>
            <a:r>
              <a:rPr lang="en-GB" sz="1000" err="1"/>
              <a:t>Deels</a:t>
            </a:r>
            <a:r>
              <a:rPr lang="en-GB" sz="1000"/>
              <a:t> UVT </a:t>
            </a:r>
            <a:r>
              <a:rPr lang="en-GB" sz="1000" err="1"/>
              <a:t>verlies</a:t>
            </a:r>
            <a:r>
              <a:rPr lang="en-GB" sz="1000"/>
              <a:t> (1-2%) door </a:t>
            </a:r>
            <a:r>
              <a:rPr lang="en-GB" sz="1000" err="1"/>
              <a:t>desorptie</a:t>
            </a:r>
            <a:endParaRPr lang="en-GB" sz="1000"/>
          </a:p>
          <a:p>
            <a:pPr lvl="1"/>
            <a:r>
              <a:rPr lang="en-GB" sz="1200"/>
              <a:t>Winter: </a:t>
            </a:r>
            <a:r>
              <a:rPr lang="en-GB" sz="1200" err="1"/>
              <a:t>geen</a:t>
            </a:r>
            <a:r>
              <a:rPr lang="en-GB" sz="1200"/>
              <a:t> </a:t>
            </a:r>
            <a:r>
              <a:rPr lang="en-GB" sz="1200" err="1"/>
              <a:t>onbekend</a:t>
            </a:r>
            <a:r>
              <a:rPr lang="en-GB" sz="1200"/>
              <a:t>.</a:t>
            </a:r>
          </a:p>
          <a:p>
            <a:pPr marL="457200" indent="-457200">
              <a:buFont typeface="+mj-lt"/>
              <a:buAutoNum type="alphaUcPeriod"/>
            </a:pPr>
            <a:endParaRPr lang="en-GB" sz="1400"/>
          </a:p>
          <a:p>
            <a:pPr marL="457200" indent="-457200">
              <a:buFont typeface="+mj-lt"/>
              <a:buAutoNum type="alphaUcPeriod"/>
            </a:pPr>
            <a:r>
              <a:rPr lang="en-GB" sz="1400" err="1"/>
              <a:t>Minimale</a:t>
            </a:r>
            <a:r>
              <a:rPr lang="en-GB" sz="1400"/>
              <a:t> </a:t>
            </a:r>
            <a:r>
              <a:rPr lang="en-GB" sz="1400" err="1"/>
              <a:t>investering</a:t>
            </a:r>
            <a:r>
              <a:rPr lang="en-GB" sz="1400"/>
              <a:t> / </a:t>
            </a:r>
            <a:r>
              <a:rPr lang="en-GB" sz="1400" err="1"/>
              <a:t>geen</a:t>
            </a:r>
            <a:r>
              <a:rPr lang="en-GB" sz="1400"/>
              <a:t> </a:t>
            </a:r>
            <a:r>
              <a:rPr lang="en-GB" sz="1400" err="1"/>
              <a:t>bezinkoppervlak</a:t>
            </a:r>
            <a:endParaRPr lang="en-GB" sz="1400"/>
          </a:p>
          <a:p>
            <a:pPr lvl="1"/>
            <a:r>
              <a:rPr lang="en-GB" sz="1200" err="1"/>
              <a:t>Uitgangspunt</a:t>
            </a:r>
            <a:r>
              <a:rPr lang="en-GB" sz="1200"/>
              <a:t> </a:t>
            </a:r>
            <a:r>
              <a:rPr lang="en-GB" sz="1200" err="1"/>
              <a:t>veilige</a:t>
            </a:r>
            <a:r>
              <a:rPr lang="en-GB" sz="1200"/>
              <a:t> </a:t>
            </a:r>
            <a:r>
              <a:rPr lang="en-GB" sz="1200" err="1"/>
              <a:t>fluxprognose</a:t>
            </a:r>
            <a:r>
              <a:rPr lang="en-GB" sz="1200"/>
              <a:t> 90 L/m</a:t>
            </a:r>
            <a:r>
              <a:rPr lang="en-GB" sz="1200" baseline="30000"/>
              <a:t>2</a:t>
            </a:r>
            <a:r>
              <a:rPr lang="en-GB" sz="1200"/>
              <a:t>/h (</a:t>
            </a:r>
            <a:r>
              <a:rPr lang="en-GB" sz="1200" err="1"/>
              <a:t>beperking</a:t>
            </a:r>
            <a:r>
              <a:rPr lang="en-GB" sz="1200"/>
              <a:t> is </a:t>
            </a:r>
            <a:r>
              <a:rPr lang="en-GB" sz="1200" err="1"/>
              <a:t>microfiltratie</a:t>
            </a:r>
            <a:r>
              <a:rPr lang="en-GB" sz="1200"/>
              <a:t>)</a:t>
            </a:r>
          </a:p>
          <a:p>
            <a:pPr lvl="1"/>
            <a:r>
              <a:rPr lang="en-GB" sz="1200" err="1"/>
              <a:t>Zomer</a:t>
            </a:r>
            <a:r>
              <a:rPr lang="en-GB" sz="1200"/>
              <a:t>: </a:t>
            </a:r>
            <a:r>
              <a:rPr lang="en-GB" sz="1200" err="1"/>
              <a:t>minimaal</a:t>
            </a:r>
            <a:r>
              <a:rPr lang="en-GB" sz="1200"/>
              <a:t> 1680 m</a:t>
            </a:r>
            <a:r>
              <a:rPr lang="en-GB" sz="1200" baseline="30000"/>
              <a:t>3</a:t>
            </a:r>
            <a:r>
              <a:rPr lang="en-GB" sz="1200"/>
              <a:t>/h</a:t>
            </a:r>
          </a:p>
          <a:p>
            <a:pPr lvl="1"/>
            <a:r>
              <a:rPr lang="en-GB" sz="1200"/>
              <a:t>Winter: </a:t>
            </a:r>
            <a:r>
              <a:rPr lang="en-GB" sz="1200" err="1"/>
              <a:t>geen</a:t>
            </a:r>
            <a:r>
              <a:rPr lang="en-GB" sz="1200"/>
              <a:t> data</a:t>
            </a:r>
          </a:p>
          <a:p>
            <a:pPr lvl="1"/>
            <a:r>
              <a:rPr lang="en-GB" sz="1300" err="1"/>
              <a:t>Deels</a:t>
            </a:r>
            <a:r>
              <a:rPr lang="en-GB" sz="1300"/>
              <a:t> UVT </a:t>
            </a:r>
            <a:r>
              <a:rPr lang="en-GB" sz="1300" err="1"/>
              <a:t>verlies</a:t>
            </a:r>
            <a:r>
              <a:rPr lang="en-GB" sz="1300"/>
              <a:t> (3%) door </a:t>
            </a:r>
            <a:r>
              <a:rPr lang="en-GB" sz="1300" err="1"/>
              <a:t>desorptie</a:t>
            </a:r>
            <a:endParaRPr lang="en-GB" sz="1300"/>
          </a:p>
          <a:p>
            <a:endParaRPr lang="en-GB" sz="10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A0AB5F6-FA0D-42F6-B73F-E07544AF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39" y="1304287"/>
            <a:ext cx="3522637" cy="54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8FC1FE-89CE-4C3D-A875-6188BC74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10" y="306641"/>
            <a:ext cx="8915400" cy="1143000"/>
          </a:xfrm>
        </p:spPr>
        <p:txBody>
          <a:bodyPr/>
          <a:lstStyle/>
          <a:p>
            <a:r>
              <a:rPr lang="en-US"/>
              <a:t>Variant A:</a:t>
            </a:r>
            <a:br>
              <a:rPr lang="en-US"/>
            </a:br>
            <a:r>
              <a:rPr lang="en-GB" sz="2000" err="1"/>
              <a:t>Volledige</a:t>
            </a:r>
            <a:r>
              <a:rPr lang="en-GB" sz="2000"/>
              <a:t> </a:t>
            </a:r>
            <a:r>
              <a:rPr lang="en-GB" sz="2000" err="1"/>
              <a:t>sedimentatie</a:t>
            </a:r>
            <a:r>
              <a:rPr lang="en-GB" sz="2000"/>
              <a:t> in </a:t>
            </a:r>
            <a:r>
              <a:rPr lang="en-GB" sz="2000" err="1"/>
              <a:t>nieuw</a:t>
            </a:r>
            <a:r>
              <a:rPr lang="en-GB" sz="2000"/>
              <a:t> </a:t>
            </a:r>
            <a:r>
              <a:rPr lang="en-GB" sz="2000" err="1"/>
              <a:t>te</a:t>
            </a:r>
            <a:r>
              <a:rPr lang="en-GB" sz="2000"/>
              <a:t> </a:t>
            </a:r>
            <a:r>
              <a:rPr lang="en-GB" sz="2000" err="1"/>
              <a:t>bouwen</a:t>
            </a:r>
            <a:r>
              <a:rPr lang="en-GB" sz="2000"/>
              <a:t> </a:t>
            </a:r>
            <a:r>
              <a:rPr lang="en-GB" sz="2000" err="1"/>
              <a:t>gebouw</a:t>
            </a:r>
            <a:endParaRPr lang="en-US" sz="20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AF937C-31EB-420E-8C23-6913C20C3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192" y="1863484"/>
            <a:ext cx="4908794" cy="5157787"/>
          </a:xfrm>
          <a:solidFill>
            <a:schemeClr val="bg1"/>
          </a:solidFill>
        </p:spPr>
        <p:txBody>
          <a:bodyPr wrap="square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400" err="1">
                <a:latin typeface="Arial"/>
                <a:cs typeface="Arial"/>
              </a:rPr>
              <a:t>Productie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schatting</a:t>
            </a:r>
            <a:endParaRPr lang="en-GB" sz="1400">
              <a:latin typeface="Arial"/>
              <a:cs typeface="Arial"/>
            </a:endParaRPr>
          </a:p>
          <a:p>
            <a:pPr marL="385445" indent="-385445">
              <a:lnSpc>
                <a:spcPct val="90000"/>
              </a:lnSpc>
            </a:pPr>
            <a:r>
              <a:rPr lang="en-GB" sz="1400"/>
              <a:t>3500 m</a:t>
            </a:r>
            <a:r>
              <a:rPr lang="en-GB" sz="1400" baseline="30000"/>
              <a:t>3</a:t>
            </a:r>
            <a:r>
              <a:rPr lang="en-GB" sz="1400"/>
              <a:t>/h</a:t>
            </a:r>
            <a:endParaRPr lang="en-GB" sz="1400">
              <a:cs typeface="Arial" charset="0"/>
            </a:endParaRPr>
          </a:p>
          <a:p>
            <a:pPr marL="0" indent="0">
              <a:buNone/>
            </a:pPr>
            <a:r>
              <a:rPr lang="en-GB" sz="1400" err="1">
                <a:latin typeface="Arial"/>
                <a:cs typeface="Arial"/>
              </a:rPr>
              <a:t>Uitgangspunt</a:t>
            </a:r>
            <a:endParaRPr lang="en-GB" sz="1400">
              <a:latin typeface="Arial"/>
              <a:cs typeface="Arial"/>
            </a:endParaRPr>
          </a:p>
          <a:p>
            <a:pPr marL="385445" indent="-385445"/>
            <a:r>
              <a:rPr lang="en-GB" sz="1400" err="1">
                <a:latin typeface="Arial"/>
                <a:cs typeface="Arial"/>
              </a:rPr>
              <a:t>Lamellen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volledige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sedimentatie</a:t>
            </a:r>
            <a:r>
              <a:rPr lang="en-GB" sz="1400">
                <a:latin typeface="Arial"/>
                <a:cs typeface="Arial"/>
              </a:rPr>
              <a:t> (0,9 m</a:t>
            </a:r>
            <a:r>
              <a:rPr lang="en-GB" sz="1400" baseline="30000">
                <a:latin typeface="Arial"/>
                <a:cs typeface="Arial"/>
              </a:rPr>
              <a:t>3</a:t>
            </a:r>
            <a:r>
              <a:rPr lang="en-GB" sz="1400">
                <a:latin typeface="Arial"/>
                <a:cs typeface="Arial"/>
              </a:rPr>
              <a:t>/m</a:t>
            </a:r>
            <a:r>
              <a:rPr lang="en-GB" sz="1400" baseline="30000">
                <a:latin typeface="Arial"/>
                <a:cs typeface="Arial"/>
              </a:rPr>
              <a:t>2</a:t>
            </a:r>
            <a:r>
              <a:rPr lang="en-GB" sz="1400">
                <a:latin typeface="Arial"/>
                <a:cs typeface="Arial"/>
              </a:rPr>
              <a:t>/h) </a:t>
            </a:r>
            <a:r>
              <a:rPr lang="en-GB" sz="1400" err="1">
                <a:latin typeface="Arial"/>
                <a:cs typeface="Arial"/>
              </a:rPr>
              <a:t>voor</a:t>
            </a:r>
            <a:r>
              <a:rPr lang="en-GB" sz="1400">
                <a:latin typeface="Arial"/>
                <a:cs typeface="Arial"/>
              </a:rPr>
              <a:t> 4000 m</a:t>
            </a:r>
            <a:r>
              <a:rPr lang="en-GB" sz="1400" baseline="30000">
                <a:latin typeface="Arial"/>
                <a:cs typeface="Arial"/>
              </a:rPr>
              <a:t>3</a:t>
            </a:r>
            <a:r>
              <a:rPr lang="en-GB" sz="1400">
                <a:latin typeface="Arial"/>
                <a:cs typeface="Arial"/>
              </a:rPr>
              <a:t>/h = 4400 m</a:t>
            </a:r>
            <a:r>
              <a:rPr lang="en-GB" sz="1400" baseline="30000">
                <a:latin typeface="Arial"/>
                <a:cs typeface="Arial"/>
              </a:rPr>
              <a:t>2</a:t>
            </a:r>
            <a:endParaRPr lang="en-GB" sz="140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GB" sz="1400" err="1">
                <a:latin typeface="Arial"/>
                <a:cs typeface="Arial"/>
              </a:rPr>
              <a:t>Kosten</a:t>
            </a:r>
            <a:r>
              <a:rPr lang="en-GB" sz="1400">
                <a:latin typeface="Arial"/>
                <a:cs typeface="Arial"/>
              </a:rPr>
              <a:t> (</a:t>
            </a:r>
            <a:r>
              <a:rPr lang="en-GB" sz="1400" err="1">
                <a:latin typeface="Arial"/>
                <a:cs typeface="Arial"/>
              </a:rPr>
              <a:t>kostenstandaard</a:t>
            </a:r>
            <a:r>
              <a:rPr lang="en-GB" sz="1400">
                <a:latin typeface="Arial"/>
                <a:cs typeface="Arial"/>
              </a:rPr>
              <a:t> / grove </a:t>
            </a:r>
            <a:r>
              <a:rPr lang="en-GB" sz="1400" err="1">
                <a:latin typeface="Arial"/>
                <a:cs typeface="Arial"/>
              </a:rPr>
              <a:t>inschatting</a:t>
            </a:r>
            <a:r>
              <a:rPr lang="en-GB" sz="1400">
                <a:latin typeface="Arial"/>
                <a:cs typeface="Arial"/>
              </a:rPr>
              <a:t>)</a:t>
            </a:r>
          </a:p>
          <a:p>
            <a:pPr marL="385445" indent="-385445"/>
            <a:r>
              <a:rPr lang="en-GB" sz="1400" err="1">
                <a:latin typeface="Arial"/>
                <a:cs typeface="Arial"/>
              </a:rPr>
              <a:t>Chemicalien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dosering</a:t>
            </a:r>
            <a:r>
              <a:rPr lang="en-GB" sz="1400">
                <a:latin typeface="Arial"/>
                <a:cs typeface="Arial"/>
              </a:rPr>
              <a:t> (</a:t>
            </a:r>
            <a:r>
              <a:rPr lang="en-GB" sz="1400" err="1">
                <a:latin typeface="Arial"/>
                <a:cs typeface="Arial"/>
              </a:rPr>
              <a:t>Oranje</a:t>
            </a:r>
            <a:r>
              <a:rPr lang="en-GB" sz="1400">
                <a:latin typeface="Arial"/>
                <a:cs typeface="Arial"/>
              </a:rPr>
              <a:t>)</a:t>
            </a:r>
          </a:p>
          <a:p>
            <a:pPr marL="836295" lvl="1" indent="-321945"/>
            <a:r>
              <a:rPr lang="en-GB" sz="1000"/>
              <a:t>Inv. 1,5 M€ (op basis van NaOH Andijk)</a:t>
            </a:r>
            <a:endParaRPr lang="en-GB" sz="1000">
              <a:cs typeface="Arial" charset="0"/>
            </a:endParaRPr>
          </a:p>
          <a:p>
            <a:pPr marL="836295" lvl="1" indent="-321945"/>
            <a:r>
              <a:rPr lang="en-GB" sz="1000" err="1">
                <a:latin typeface="Arial"/>
                <a:cs typeface="Arial"/>
              </a:rPr>
              <a:t>Expl</a:t>
            </a:r>
            <a:r>
              <a:rPr lang="en-GB" sz="1000">
                <a:latin typeface="Arial"/>
                <a:cs typeface="Arial"/>
              </a:rPr>
              <a:t>. 0,91 </a:t>
            </a:r>
            <a:r>
              <a:rPr lang="en-GB" sz="1000" err="1">
                <a:latin typeface="Arial"/>
                <a:cs typeface="Arial"/>
              </a:rPr>
              <a:t>ct</a:t>
            </a:r>
            <a:r>
              <a:rPr lang="en-GB" sz="1000">
                <a:latin typeface="Arial"/>
                <a:cs typeface="Arial"/>
              </a:rPr>
              <a:t> € / m³</a:t>
            </a:r>
          </a:p>
          <a:p>
            <a:pPr marL="385445" indent="-385445"/>
            <a:r>
              <a:rPr lang="nl-NL" sz="1400"/>
              <a:t>Sedimentatie</a:t>
            </a:r>
            <a:r>
              <a:rPr lang="en-GB" sz="1400"/>
              <a:t> (Groen)</a:t>
            </a:r>
            <a:endParaRPr lang="en-GB" sz="1400">
              <a:cs typeface="Arial" charset="0"/>
            </a:endParaRPr>
          </a:p>
          <a:p>
            <a:pPr marL="836295" lvl="1" indent="-321945"/>
            <a:r>
              <a:rPr lang="en-GB" sz="1000"/>
              <a:t>Inv.: 9,3 M€</a:t>
            </a:r>
            <a:endParaRPr lang="en-GB" sz="1000">
              <a:cs typeface="Arial" charset="0"/>
            </a:endParaRPr>
          </a:p>
          <a:p>
            <a:pPr marL="836295" lvl="1" indent="-321945"/>
            <a:r>
              <a:rPr lang="en-GB" sz="1000">
                <a:latin typeface="Arial"/>
                <a:cs typeface="Arial"/>
              </a:rPr>
              <a:t>Exp. 2,21 </a:t>
            </a:r>
            <a:r>
              <a:rPr lang="en-GB" sz="1000" err="1">
                <a:latin typeface="Arial"/>
                <a:cs typeface="Arial"/>
              </a:rPr>
              <a:t>ct</a:t>
            </a:r>
            <a:r>
              <a:rPr lang="en-GB" sz="1000">
                <a:latin typeface="Arial"/>
                <a:cs typeface="Arial"/>
              </a:rPr>
              <a:t> € / m³</a:t>
            </a:r>
          </a:p>
          <a:p>
            <a:pPr marL="385445" indent="-385445"/>
            <a:r>
              <a:rPr lang="en-GB" sz="1400" err="1">
                <a:latin typeface="Arial"/>
                <a:cs typeface="Arial"/>
              </a:rPr>
              <a:t>Additionele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kosten</a:t>
            </a:r>
            <a:endParaRPr lang="en-GB" sz="1400">
              <a:latin typeface="Arial"/>
              <a:cs typeface="Arial"/>
            </a:endParaRPr>
          </a:p>
          <a:p>
            <a:pPr marL="836295" lvl="1" indent="-321945"/>
            <a:r>
              <a:rPr lang="en-GB" sz="1000"/>
              <a:t>NaOH</a:t>
            </a:r>
            <a:endParaRPr lang="en-GB" sz="1000">
              <a:cs typeface="Arial" charset="0"/>
            </a:endParaRPr>
          </a:p>
          <a:p>
            <a:pPr marL="836295" lvl="1" indent="-321945"/>
            <a:r>
              <a:rPr lang="en-GB" sz="1000" err="1">
                <a:latin typeface="Arial"/>
                <a:cs typeface="Arial"/>
              </a:rPr>
              <a:t>Mengenergie</a:t>
            </a:r>
            <a:endParaRPr lang="en-GB" sz="1000">
              <a:latin typeface="Arial"/>
              <a:cs typeface="Arial"/>
            </a:endParaRPr>
          </a:p>
          <a:p>
            <a:pPr marL="836295" lvl="1" indent="-321945"/>
            <a:r>
              <a:rPr lang="en-GB" sz="1000" err="1">
                <a:latin typeface="Arial"/>
                <a:cs typeface="Arial"/>
              </a:rPr>
              <a:t>Slibverwerking</a:t>
            </a:r>
            <a:endParaRPr lang="en-GB" sz="1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GB" sz="1400" err="1">
                <a:latin typeface="Arial"/>
                <a:cs typeface="Arial"/>
              </a:rPr>
              <a:t>Realisatie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tijd</a:t>
            </a:r>
            <a:endParaRPr lang="en-GB" sz="1400">
              <a:latin typeface="Arial"/>
              <a:cs typeface="Arial"/>
            </a:endParaRPr>
          </a:p>
          <a:p>
            <a:pPr marL="385445" indent="-385445"/>
            <a:r>
              <a:rPr lang="en-GB" sz="1400" err="1">
                <a:latin typeface="Arial"/>
                <a:cs typeface="Arial"/>
              </a:rPr>
              <a:t>Onderzoek</a:t>
            </a:r>
            <a:r>
              <a:rPr lang="en-GB" sz="1400">
                <a:latin typeface="Arial"/>
                <a:cs typeface="Arial"/>
              </a:rPr>
              <a:t>/</a:t>
            </a:r>
            <a:r>
              <a:rPr lang="en-GB" sz="1400" err="1">
                <a:latin typeface="Arial"/>
                <a:cs typeface="Arial"/>
              </a:rPr>
              <a:t>ontwerp</a:t>
            </a:r>
            <a:r>
              <a:rPr lang="en-GB" sz="1400">
                <a:latin typeface="Arial"/>
                <a:cs typeface="Arial"/>
              </a:rPr>
              <a:t>/</a:t>
            </a:r>
            <a:r>
              <a:rPr lang="en-GB" sz="1400" err="1">
                <a:latin typeface="Arial"/>
                <a:cs typeface="Arial"/>
              </a:rPr>
              <a:t>bouw</a:t>
            </a:r>
            <a:r>
              <a:rPr lang="en-GB" sz="1400">
                <a:latin typeface="Arial"/>
                <a:cs typeface="Arial"/>
              </a:rPr>
              <a:t> &lt; 3jaar</a:t>
            </a:r>
          </a:p>
          <a:p>
            <a:pPr marL="0" indent="0">
              <a:buNone/>
            </a:pPr>
            <a:r>
              <a:rPr lang="en-GB" sz="1400" err="1">
                <a:latin typeface="Arial"/>
                <a:cs typeface="Arial"/>
              </a:rPr>
              <a:t>Risico’s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technologie</a:t>
            </a:r>
            <a:endParaRPr lang="en-GB" sz="1400"/>
          </a:p>
          <a:p>
            <a:pPr marL="385445" indent="-385445"/>
            <a:r>
              <a:rPr lang="en-GB" sz="1400" err="1">
                <a:latin typeface="Arial"/>
                <a:cs typeface="Arial"/>
              </a:rPr>
              <a:t>Kapot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gaan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vlokken</a:t>
            </a:r>
            <a:r>
              <a:rPr lang="en-GB" sz="1400">
                <a:latin typeface="Arial"/>
                <a:cs typeface="Arial"/>
              </a:rPr>
              <a:t>: </a:t>
            </a:r>
            <a:r>
              <a:rPr lang="en-GB" sz="1400" err="1">
                <a:latin typeface="Arial"/>
                <a:cs typeface="Arial"/>
              </a:rPr>
              <a:t>Vlokkentransport</a:t>
            </a:r>
            <a:r>
              <a:rPr lang="en-GB" sz="1400">
                <a:latin typeface="Arial"/>
                <a:cs typeface="Arial"/>
              </a:rPr>
              <a:t> van SIX </a:t>
            </a:r>
            <a:r>
              <a:rPr lang="en-GB" sz="1400" err="1">
                <a:latin typeface="Arial"/>
                <a:cs typeface="Arial"/>
              </a:rPr>
              <a:t>torens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naar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sedimentatie</a:t>
            </a:r>
            <a:endParaRPr lang="en-GB" sz="1000"/>
          </a:p>
          <a:p>
            <a:pPr marL="0" indent="0">
              <a:buNone/>
            </a:pPr>
            <a:endParaRPr lang="en-GB" sz="1400"/>
          </a:p>
          <a:p>
            <a:pPr marL="385445" indent="-385445"/>
            <a:endParaRPr lang="en-GB" sz="1400">
              <a:cs typeface="Arial" charset="0"/>
            </a:endParaRPr>
          </a:p>
          <a:p>
            <a:pPr marL="385445" indent="-385445"/>
            <a:endParaRPr lang="en-GB" sz="1400">
              <a:cs typeface="Arial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FCA7A7B-1388-4A45-B96E-FA2596FE5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90" y="1863484"/>
            <a:ext cx="4561420" cy="3125000"/>
          </a:xfrm>
          <a:prstGeom prst="rect">
            <a:avLst/>
          </a:prstGeom>
        </p:spPr>
      </p:pic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8173966-2950-4457-B96A-9F6F7F12C2DA}"/>
              </a:ext>
            </a:extLst>
          </p:cNvPr>
          <p:cNvSpPr/>
          <p:nvPr/>
        </p:nvSpPr>
        <p:spPr>
          <a:xfrm>
            <a:off x="1156603" y="2459950"/>
            <a:ext cx="666517" cy="737830"/>
          </a:xfrm>
          <a:custGeom>
            <a:avLst/>
            <a:gdLst>
              <a:gd name="connsiteX0" fmla="*/ 0 w 989815"/>
              <a:gd name="connsiteY0" fmla="*/ 414780 h 952108"/>
              <a:gd name="connsiteX1" fmla="*/ 339365 w 989815"/>
              <a:gd name="connsiteY1" fmla="*/ 952108 h 952108"/>
              <a:gd name="connsiteX2" fmla="*/ 989815 w 989815"/>
              <a:gd name="connsiteY2" fmla="*/ 546755 h 952108"/>
              <a:gd name="connsiteX3" fmla="*/ 612743 w 989815"/>
              <a:gd name="connsiteY3" fmla="*/ 0 h 952108"/>
              <a:gd name="connsiteX4" fmla="*/ 0 w 989815"/>
              <a:gd name="connsiteY4" fmla="*/ 414780 h 95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815" h="952108">
                <a:moveTo>
                  <a:pt x="0" y="414780"/>
                </a:moveTo>
                <a:lnTo>
                  <a:pt x="339365" y="952108"/>
                </a:lnTo>
                <a:lnTo>
                  <a:pt x="989815" y="546755"/>
                </a:lnTo>
                <a:lnTo>
                  <a:pt x="612743" y="0"/>
                </a:lnTo>
                <a:lnTo>
                  <a:pt x="0" y="414780"/>
                </a:ln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B87CFF64-F478-4A5B-814B-F002407BD230}"/>
              </a:ext>
            </a:extLst>
          </p:cNvPr>
          <p:cNvSpPr/>
          <p:nvPr/>
        </p:nvSpPr>
        <p:spPr>
          <a:xfrm>
            <a:off x="690078" y="3334812"/>
            <a:ext cx="844255" cy="788966"/>
          </a:xfrm>
          <a:custGeom>
            <a:avLst/>
            <a:gdLst>
              <a:gd name="connsiteX0" fmla="*/ 0 w 1253765"/>
              <a:gd name="connsiteY0" fmla="*/ 754144 h 1018095"/>
              <a:gd name="connsiteX1" fmla="*/ 188536 w 1253765"/>
              <a:gd name="connsiteY1" fmla="*/ 1018095 h 1018095"/>
              <a:gd name="connsiteX2" fmla="*/ 1253765 w 1253765"/>
              <a:gd name="connsiteY2" fmla="*/ 263950 h 1018095"/>
              <a:gd name="connsiteX3" fmla="*/ 1074656 w 1253765"/>
              <a:gd name="connsiteY3" fmla="*/ 0 h 1018095"/>
              <a:gd name="connsiteX4" fmla="*/ 0 w 1253765"/>
              <a:gd name="connsiteY4" fmla="*/ 754144 h 101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765" h="1018095">
                <a:moveTo>
                  <a:pt x="0" y="754144"/>
                </a:moveTo>
                <a:lnTo>
                  <a:pt x="188536" y="1018095"/>
                </a:lnTo>
                <a:lnTo>
                  <a:pt x="1253765" y="263950"/>
                </a:lnTo>
                <a:lnTo>
                  <a:pt x="1074656" y="0"/>
                </a:lnTo>
                <a:lnTo>
                  <a:pt x="0" y="75414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D9F1B806-A2CA-4995-BE4D-E82B72ABAD4E}"/>
              </a:ext>
            </a:extLst>
          </p:cNvPr>
          <p:cNvSpPr/>
          <p:nvPr/>
        </p:nvSpPr>
        <p:spPr>
          <a:xfrm>
            <a:off x="815123" y="3527842"/>
            <a:ext cx="844255" cy="788966"/>
          </a:xfrm>
          <a:custGeom>
            <a:avLst/>
            <a:gdLst>
              <a:gd name="connsiteX0" fmla="*/ 0 w 1253765"/>
              <a:gd name="connsiteY0" fmla="*/ 754144 h 1018095"/>
              <a:gd name="connsiteX1" fmla="*/ 188536 w 1253765"/>
              <a:gd name="connsiteY1" fmla="*/ 1018095 h 1018095"/>
              <a:gd name="connsiteX2" fmla="*/ 1253765 w 1253765"/>
              <a:gd name="connsiteY2" fmla="*/ 263950 h 1018095"/>
              <a:gd name="connsiteX3" fmla="*/ 1074656 w 1253765"/>
              <a:gd name="connsiteY3" fmla="*/ 0 h 1018095"/>
              <a:gd name="connsiteX4" fmla="*/ 0 w 1253765"/>
              <a:gd name="connsiteY4" fmla="*/ 754144 h 101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765" h="1018095">
                <a:moveTo>
                  <a:pt x="0" y="754144"/>
                </a:moveTo>
                <a:lnTo>
                  <a:pt x="188536" y="1018095"/>
                </a:lnTo>
                <a:lnTo>
                  <a:pt x="1253765" y="263950"/>
                </a:lnTo>
                <a:lnTo>
                  <a:pt x="1074656" y="0"/>
                </a:lnTo>
                <a:lnTo>
                  <a:pt x="0" y="75414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52E0309B-119A-4A28-86AD-D90D5C995942}"/>
              </a:ext>
            </a:extLst>
          </p:cNvPr>
          <p:cNvSpPr/>
          <p:nvPr/>
        </p:nvSpPr>
        <p:spPr>
          <a:xfrm>
            <a:off x="956852" y="3734955"/>
            <a:ext cx="844255" cy="788966"/>
          </a:xfrm>
          <a:custGeom>
            <a:avLst/>
            <a:gdLst>
              <a:gd name="connsiteX0" fmla="*/ 0 w 1253765"/>
              <a:gd name="connsiteY0" fmla="*/ 754144 h 1018095"/>
              <a:gd name="connsiteX1" fmla="*/ 188536 w 1253765"/>
              <a:gd name="connsiteY1" fmla="*/ 1018095 h 1018095"/>
              <a:gd name="connsiteX2" fmla="*/ 1253765 w 1253765"/>
              <a:gd name="connsiteY2" fmla="*/ 263950 h 1018095"/>
              <a:gd name="connsiteX3" fmla="*/ 1074656 w 1253765"/>
              <a:gd name="connsiteY3" fmla="*/ 0 h 1018095"/>
              <a:gd name="connsiteX4" fmla="*/ 0 w 1253765"/>
              <a:gd name="connsiteY4" fmla="*/ 754144 h 101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765" h="1018095">
                <a:moveTo>
                  <a:pt x="0" y="754144"/>
                </a:moveTo>
                <a:lnTo>
                  <a:pt x="188536" y="1018095"/>
                </a:lnTo>
                <a:lnTo>
                  <a:pt x="1253765" y="263950"/>
                </a:lnTo>
                <a:lnTo>
                  <a:pt x="1074656" y="0"/>
                </a:lnTo>
                <a:lnTo>
                  <a:pt x="0" y="75414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3031D318-0471-488D-8795-36C631D16FC9}"/>
              </a:ext>
            </a:extLst>
          </p:cNvPr>
          <p:cNvSpPr/>
          <p:nvPr/>
        </p:nvSpPr>
        <p:spPr>
          <a:xfrm>
            <a:off x="1129147" y="3932564"/>
            <a:ext cx="844255" cy="788966"/>
          </a:xfrm>
          <a:custGeom>
            <a:avLst/>
            <a:gdLst>
              <a:gd name="connsiteX0" fmla="*/ 0 w 1253765"/>
              <a:gd name="connsiteY0" fmla="*/ 754144 h 1018095"/>
              <a:gd name="connsiteX1" fmla="*/ 188536 w 1253765"/>
              <a:gd name="connsiteY1" fmla="*/ 1018095 h 1018095"/>
              <a:gd name="connsiteX2" fmla="*/ 1253765 w 1253765"/>
              <a:gd name="connsiteY2" fmla="*/ 263950 h 1018095"/>
              <a:gd name="connsiteX3" fmla="*/ 1074656 w 1253765"/>
              <a:gd name="connsiteY3" fmla="*/ 0 h 1018095"/>
              <a:gd name="connsiteX4" fmla="*/ 0 w 1253765"/>
              <a:gd name="connsiteY4" fmla="*/ 754144 h 101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765" h="1018095">
                <a:moveTo>
                  <a:pt x="0" y="754144"/>
                </a:moveTo>
                <a:lnTo>
                  <a:pt x="188536" y="1018095"/>
                </a:lnTo>
                <a:lnTo>
                  <a:pt x="1253765" y="263950"/>
                </a:lnTo>
                <a:lnTo>
                  <a:pt x="1074656" y="0"/>
                </a:lnTo>
                <a:lnTo>
                  <a:pt x="0" y="75414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25E59DAD-BBB9-49CC-97A5-A775840C3E59}"/>
              </a:ext>
            </a:extLst>
          </p:cNvPr>
          <p:cNvSpPr txBox="1">
            <a:spLocks/>
          </p:cNvSpPr>
          <p:nvPr/>
        </p:nvSpPr>
        <p:spPr bwMode="auto">
          <a:xfrm>
            <a:off x="221922" y="5402327"/>
            <a:ext cx="5063600" cy="51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  <a:noAutofit/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3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GB" sz="1400"/>
              <a:t>Plus</a:t>
            </a:r>
          </a:p>
          <a:p>
            <a:pPr marL="385445" indent="-385445"/>
            <a:r>
              <a:rPr lang="en-GB" sz="1400" err="1">
                <a:latin typeface="Arial"/>
                <a:cs typeface="Arial"/>
              </a:rPr>
              <a:t>Maximale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productie</a:t>
            </a:r>
            <a:endParaRPr lang="en-GB" sz="1400">
              <a:latin typeface="Arial"/>
              <a:cs typeface="Arial"/>
            </a:endParaRPr>
          </a:p>
          <a:p>
            <a:pPr marL="385445" indent="-385445"/>
            <a:r>
              <a:rPr lang="en-GB" sz="1400" err="1">
                <a:latin typeface="Arial"/>
                <a:cs typeface="Arial"/>
              </a:rPr>
              <a:t>Geen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verlies</a:t>
            </a:r>
            <a:r>
              <a:rPr lang="en-GB" sz="1400">
                <a:latin typeface="Arial"/>
                <a:cs typeface="Arial"/>
              </a:rPr>
              <a:t> UVT</a:t>
            </a:r>
          </a:p>
          <a:p>
            <a:pPr marL="385445" indent="-385445"/>
            <a:r>
              <a:rPr lang="en-GB" sz="1400" err="1">
                <a:latin typeface="Arial"/>
                <a:cs typeface="Arial"/>
              </a:rPr>
              <a:t>Beste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presetaties</a:t>
            </a:r>
            <a:r>
              <a:rPr lang="en-GB" sz="1400">
                <a:latin typeface="Arial"/>
                <a:cs typeface="Arial"/>
              </a:rPr>
              <a:t> MF</a:t>
            </a:r>
          </a:p>
          <a:p>
            <a:pPr marL="836295" lvl="1" indent="-321945"/>
            <a:r>
              <a:rPr lang="en-GB" sz="1000"/>
              <a:t>TMP, </a:t>
            </a:r>
            <a:r>
              <a:rPr lang="en-GB" sz="1000" err="1">
                <a:latin typeface="Arial"/>
                <a:cs typeface="Arial"/>
              </a:rPr>
              <a:t>Chemicalienverbruik</a:t>
            </a:r>
            <a:endParaRPr lang="en-GB" sz="1000">
              <a:latin typeface="Arial"/>
              <a:cs typeface="Arial"/>
            </a:endParaRPr>
          </a:p>
          <a:p>
            <a:pPr marL="514350" lvl="1" indent="0">
              <a:buFont typeface="Arial" charset="0"/>
              <a:buNone/>
            </a:pPr>
            <a:endParaRPr lang="en-GB" sz="1000"/>
          </a:p>
          <a:p>
            <a:pPr marL="0" indent="0">
              <a:buFont typeface="Arial" charset="0"/>
              <a:buNone/>
            </a:pPr>
            <a:endParaRPr lang="en-GB" sz="1400"/>
          </a:p>
          <a:p>
            <a:pPr marL="385445" indent="-385445"/>
            <a:endParaRPr lang="en-GB" sz="1400">
              <a:cs typeface="Arial" charset="0"/>
            </a:endParaRPr>
          </a:p>
          <a:p>
            <a:pPr marL="385445" indent="-385445"/>
            <a:endParaRPr lang="en-GB" sz="14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411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8FC1FE-89CE-4C3D-A875-6188BC74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23350"/>
            <a:ext cx="9410700" cy="1143000"/>
          </a:xfrm>
        </p:spPr>
        <p:txBody>
          <a:bodyPr wrap="square" anchor="b">
            <a:normAutofit/>
          </a:bodyPr>
          <a:lstStyle/>
          <a:p>
            <a:r>
              <a:rPr lang="en-US">
                <a:latin typeface="Arial"/>
                <a:cs typeface="Arial"/>
              </a:rPr>
              <a:t>Variant B:</a:t>
            </a:r>
            <a:br>
              <a:rPr lang="en-US">
                <a:latin typeface="Arial"/>
                <a:cs typeface="Arial"/>
              </a:rPr>
            </a:br>
            <a:r>
              <a:rPr lang="en-GB" sz="2000" err="1">
                <a:latin typeface="Arial"/>
                <a:cs typeface="Arial"/>
              </a:rPr>
              <a:t>Maximale</a:t>
            </a:r>
            <a:r>
              <a:rPr lang="en-GB" sz="2000">
                <a:latin typeface="Arial"/>
                <a:cs typeface="Arial"/>
              </a:rPr>
              <a:t> </a:t>
            </a:r>
            <a:r>
              <a:rPr lang="en-GB" sz="2000" err="1">
                <a:latin typeface="Arial"/>
                <a:cs typeface="Arial"/>
              </a:rPr>
              <a:t>uitbreiding</a:t>
            </a:r>
            <a:r>
              <a:rPr lang="en-GB" sz="2000">
                <a:latin typeface="Arial"/>
                <a:cs typeface="Arial"/>
              </a:rPr>
              <a:t> </a:t>
            </a:r>
            <a:r>
              <a:rPr lang="en-GB" sz="2000" err="1">
                <a:latin typeface="Arial"/>
                <a:cs typeface="Arial"/>
              </a:rPr>
              <a:t>lamellensedimentatie</a:t>
            </a:r>
            <a:r>
              <a:rPr lang="en-GB" sz="2000">
                <a:latin typeface="Arial"/>
                <a:cs typeface="Arial"/>
              </a:rPr>
              <a:t> in </a:t>
            </a:r>
            <a:r>
              <a:rPr lang="en-GB" sz="2000" err="1">
                <a:latin typeface="Arial"/>
                <a:cs typeface="Arial"/>
              </a:rPr>
              <a:t>bestaand</a:t>
            </a:r>
            <a:r>
              <a:rPr lang="en-GB" sz="2000">
                <a:latin typeface="Arial"/>
                <a:cs typeface="Arial"/>
              </a:rPr>
              <a:t> </a:t>
            </a:r>
            <a:r>
              <a:rPr lang="en-GB" sz="2000" err="1">
                <a:latin typeface="Arial"/>
                <a:cs typeface="Arial"/>
              </a:rPr>
              <a:t>gebouw</a:t>
            </a:r>
            <a:endParaRPr lang="en-GB" sz="20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AF937C-31EB-420E-8C23-6913C20C3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4037" y="1615600"/>
            <a:ext cx="4378590" cy="5033655"/>
          </a:xfrm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GB" sz="1600" err="1">
                <a:latin typeface="Arial"/>
                <a:cs typeface="Arial"/>
              </a:rPr>
              <a:t>Productie</a:t>
            </a:r>
            <a:r>
              <a:rPr lang="en-GB" sz="1600">
                <a:latin typeface="Arial"/>
                <a:cs typeface="Arial"/>
              </a:rPr>
              <a:t> </a:t>
            </a:r>
            <a:r>
              <a:rPr lang="en-GB" sz="1600" err="1">
                <a:latin typeface="Arial"/>
                <a:cs typeface="Arial"/>
              </a:rPr>
              <a:t>schatting</a:t>
            </a:r>
            <a:endParaRPr lang="en-GB" sz="1600">
              <a:latin typeface="Arial"/>
              <a:cs typeface="Arial"/>
            </a:endParaRPr>
          </a:p>
          <a:p>
            <a:pPr marL="385445" indent="-385445">
              <a:lnSpc>
                <a:spcPct val="70000"/>
              </a:lnSpc>
            </a:pPr>
            <a:r>
              <a:rPr lang="en-GB" sz="1400">
                <a:latin typeface="Arial"/>
                <a:cs typeface="Arial"/>
              </a:rPr>
              <a:t>1690 – 2690 m3/h</a:t>
            </a:r>
          </a:p>
          <a:p>
            <a:pPr marL="0" indent="0">
              <a:lnSpc>
                <a:spcPct val="70000"/>
              </a:lnSpc>
              <a:buNone/>
            </a:pPr>
            <a:endParaRPr lang="en-GB" sz="1600">
              <a:latin typeface="Arial"/>
              <a:cs typeface="Arial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600" err="1">
                <a:latin typeface="Arial"/>
                <a:cs typeface="Arial"/>
              </a:rPr>
              <a:t>Uitgangspunt</a:t>
            </a:r>
            <a:endParaRPr lang="en-GB" sz="1600">
              <a:latin typeface="Arial"/>
              <a:cs typeface="Arial"/>
            </a:endParaRPr>
          </a:p>
          <a:p>
            <a:pPr marL="385445" indent="-385445">
              <a:lnSpc>
                <a:spcPct val="70000"/>
              </a:lnSpc>
            </a:pPr>
            <a:r>
              <a:rPr lang="en-GB" sz="1400" err="1">
                <a:latin typeface="Arial"/>
                <a:cs typeface="Arial"/>
              </a:rPr>
              <a:t>Maximale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realisatie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lamellen</a:t>
            </a:r>
            <a:r>
              <a:rPr lang="en-GB" sz="1400">
                <a:latin typeface="Arial"/>
                <a:cs typeface="Arial"/>
              </a:rPr>
              <a:t> in </a:t>
            </a:r>
            <a:r>
              <a:rPr lang="en-GB" sz="1400" err="1">
                <a:latin typeface="Arial"/>
                <a:cs typeface="Arial"/>
              </a:rPr>
              <a:t>bestaand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gebouw</a:t>
            </a:r>
            <a:endParaRPr lang="en-GB" sz="1400">
              <a:latin typeface="Arial"/>
              <a:cs typeface="Arial"/>
            </a:endParaRPr>
          </a:p>
          <a:p>
            <a:pPr marL="0" indent="0">
              <a:lnSpc>
                <a:spcPct val="70000"/>
              </a:lnSpc>
              <a:buNone/>
            </a:pPr>
            <a:endParaRPr lang="en-GB" sz="1600">
              <a:latin typeface="Arial"/>
              <a:cs typeface="Arial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600" err="1">
                <a:latin typeface="Arial"/>
                <a:cs typeface="Arial"/>
              </a:rPr>
              <a:t>Kosten</a:t>
            </a:r>
            <a:r>
              <a:rPr lang="en-GB" sz="1600">
                <a:latin typeface="Arial"/>
                <a:cs typeface="Arial"/>
              </a:rPr>
              <a:t> (grove </a:t>
            </a:r>
            <a:r>
              <a:rPr lang="en-GB" sz="1600" err="1">
                <a:latin typeface="Arial"/>
                <a:cs typeface="Arial"/>
              </a:rPr>
              <a:t>inschatting</a:t>
            </a:r>
            <a:r>
              <a:rPr lang="en-GB" sz="1600">
                <a:latin typeface="Arial"/>
                <a:cs typeface="Arial"/>
              </a:rPr>
              <a:t>)</a:t>
            </a:r>
          </a:p>
          <a:p>
            <a:pPr marL="385445" indent="-385445">
              <a:lnSpc>
                <a:spcPct val="70000"/>
              </a:lnSpc>
            </a:pPr>
            <a:r>
              <a:rPr lang="en-GB" sz="1400" err="1">
                <a:latin typeface="Arial"/>
                <a:cs typeface="Arial"/>
              </a:rPr>
              <a:t>Chemicalien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dosering</a:t>
            </a:r>
            <a:r>
              <a:rPr lang="en-GB" sz="1400">
                <a:latin typeface="Arial"/>
                <a:cs typeface="Arial"/>
              </a:rPr>
              <a:t> (</a:t>
            </a:r>
            <a:r>
              <a:rPr lang="en-GB" sz="1400" err="1">
                <a:latin typeface="Arial"/>
                <a:cs typeface="Arial"/>
              </a:rPr>
              <a:t>Oranje</a:t>
            </a:r>
            <a:r>
              <a:rPr lang="en-GB" sz="1400">
                <a:latin typeface="Arial"/>
                <a:cs typeface="Arial"/>
              </a:rPr>
              <a:t>)</a:t>
            </a:r>
          </a:p>
          <a:p>
            <a:pPr marL="836295" lvl="1" indent="-321945">
              <a:lnSpc>
                <a:spcPct val="70000"/>
              </a:lnSpc>
            </a:pPr>
            <a:r>
              <a:rPr lang="en-GB" sz="1300">
                <a:latin typeface="Arial"/>
                <a:cs typeface="Arial"/>
              </a:rPr>
              <a:t>Inv. 1,5 M€ (op basis van NaOH Andijk)</a:t>
            </a:r>
          </a:p>
          <a:p>
            <a:pPr marL="836295" lvl="1" indent="-321945">
              <a:lnSpc>
                <a:spcPct val="70000"/>
              </a:lnSpc>
            </a:pPr>
            <a:r>
              <a:rPr lang="en-GB" sz="1300" err="1">
                <a:latin typeface="Arial"/>
                <a:cs typeface="Arial"/>
              </a:rPr>
              <a:t>Expl</a:t>
            </a:r>
            <a:r>
              <a:rPr lang="en-GB" sz="1300">
                <a:latin typeface="Arial"/>
                <a:cs typeface="Arial"/>
              </a:rPr>
              <a:t>. 0,91 </a:t>
            </a:r>
            <a:r>
              <a:rPr lang="en-GB" sz="1300" err="1">
                <a:latin typeface="Arial"/>
                <a:cs typeface="Arial"/>
              </a:rPr>
              <a:t>ct</a:t>
            </a:r>
            <a:r>
              <a:rPr lang="en-GB" sz="1300">
                <a:latin typeface="Arial"/>
                <a:cs typeface="Arial"/>
              </a:rPr>
              <a:t> € / m³</a:t>
            </a:r>
          </a:p>
          <a:p>
            <a:pPr marL="385445" indent="-385445">
              <a:lnSpc>
                <a:spcPct val="70000"/>
              </a:lnSpc>
            </a:pPr>
            <a:r>
              <a:rPr lang="en-GB" sz="1400" err="1">
                <a:latin typeface="Arial"/>
                <a:cs typeface="Arial"/>
              </a:rPr>
              <a:t>Sedimentatie</a:t>
            </a:r>
            <a:r>
              <a:rPr lang="en-GB" sz="1400">
                <a:latin typeface="Arial"/>
                <a:cs typeface="Arial"/>
              </a:rPr>
              <a:t> (</a:t>
            </a:r>
            <a:r>
              <a:rPr lang="en-GB" sz="1400" err="1">
                <a:latin typeface="Arial"/>
                <a:cs typeface="Arial"/>
              </a:rPr>
              <a:t>Blauw</a:t>
            </a:r>
            <a:r>
              <a:rPr lang="en-GB" sz="1400">
                <a:latin typeface="Arial"/>
                <a:cs typeface="Arial"/>
              </a:rPr>
              <a:t>)</a:t>
            </a:r>
          </a:p>
          <a:p>
            <a:pPr marL="836295" lvl="1" indent="-321945">
              <a:lnSpc>
                <a:spcPct val="70000"/>
              </a:lnSpc>
            </a:pPr>
            <a:r>
              <a:rPr lang="en-GB" sz="1300" err="1">
                <a:latin typeface="Arial"/>
                <a:cs typeface="Arial"/>
              </a:rPr>
              <a:t>Uitbreiding</a:t>
            </a:r>
            <a:r>
              <a:rPr lang="en-GB" sz="1300">
                <a:latin typeface="Arial"/>
                <a:cs typeface="Arial"/>
              </a:rPr>
              <a:t> </a:t>
            </a:r>
            <a:r>
              <a:rPr lang="en-GB" sz="1300" err="1">
                <a:latin typeface="Arial"/>
                <a:cs typeface="Arial"/>
              </a:rPr>
              <a:t>inpandig</a:t>
            </a:r>
            <a:r>
              <a:rPr lang="en-GB" sz="1300">
                <a:latin typeface="Arial"/>
                <a:cs typeface="Arial"/>
              </a:rPr>
              <a:t> 3M€</a:t>
            </a:r>
          </a:p>
          <a:p>
            <a:pPr marL="836295" lvl="1" indent="-321945">
              <a:lnSpc>
                <a:spcPct val="70000"/>
              </a:lnSpc>
            </a:pPr>
            <a:r>
              <a:rPr lang="en-GB" sz="1300" err="1">
                <a:latin typeface="Arial"/>
                <a:cs typeface="Arial"/>
              </a:rPr>
              <a:t>slibverwerking</a:t>
            </a:r>
            <a:endParaRPr lang="en-GB" sz="1300">
              <a:latin typeface="Arial"/>
              <a:cs typeface="Arial"/>
            </a:endParaRPr>
          </a:p>
          <a:p>
            <a:pPr marL="0" indent="0">
              <a:lnSpc>
                <a:spcPct val="70000"/>
              </a:lnSpc>
              <a:buNone/>
            </a:pPr>
            <a:endParaRPr lang="en-GB" sz="1600">
              <a:latin typeface="Arial"/>
              <a:cs typeface="Arial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600" err="1">
                <a:latin typeface="Arial"/>
                <a:cs typeface="Arial"/>
              </a:rPr>
              <a:t>Realisatie</a:t>
            </a:r>
            <a:r>
              <a:rPr lang="en-GB" sz="1600">
                <a:latin typeface="Arial"/>
                <a:cs typeface="Arial"/>
              </a:rPr>
              <a:t> </a:t>
            </a:r>
            <a:r>
              <a:rPr lang="en-GB" sz="1600" err="1">
                <a:latin typeface="Arial"/>
                <a:cs typeface="Arial"/>
              </a:rPr>
              <a:t>tijd</a:t>
            </a:r>
            <a:endParaRPr lang="en-GB" sz="1600">
              <a:latin typeface="Arial"/>
              <a:cs typeface="Arial"/>
            </a:endParaRPr>
          </a:p>
          <a:p>
            <a:pPr marL="385445" indent="-385445">
              <a:lnSpc>
                <a:spcPct val="70000"/>
              </a:lnSpc>
            </a:pPr>
            <a:r>
              <a:rPr lang="en-GB" sz="1400" err="1">
                <a:latin typeface="Arial"/>
                <a:cs typeface="Arial"/>
              </a:rPr>
              <a:t>Onderzoek</a:t>
            </a:r>
            <a:r>
              <a:rPr lang="en-GB" sz="1400">
                <a:latin typeface="Arial"/>
                <a:cs typeface="Arial"/>
              </a:rPr>
              <a:t>/</a:t>
            </a:r>
            <a:r>
              <a:rPr lang="en-GB" sz="1400" err="1">
                <a:latin typeface="Arial"/>
                <a:cs typeface="Arial"/>
              </a:rPr>
              <a:t>ontwerp</a:t>
            </a:r>
            <a:r>
              <a:rPr lang="en-GB" sz="1400">
                <a:latin typeface="Arial"/>
                <a:cs typeface="Arial"/>
              </a:rPr>
              <a:t>/</a:t>
            </a:r>
            <a:r>
              <a:rPr lang="en-GB" sz="1400" err="1">
                <a:latin typeface="Arial"/>
                <a:cs typeface="Arial"/>
              </a:rPr>
              <a:t>bouw</a:t>
            </a:r>
            <a:r>
              <a:rPr lang="en-GB" sz="1400">
                <a:latin typeface="Arial"/>
                <a:cs typeface="Arial"/>
              </a:rPr>
              <a:t> &lt; 2 </a:t>
            </a:r>
            <a:r>
              <a:rPr lang="en-GB" sz="1400" err="1">
                <a:latin typeface="Arial"/>
                <a:cs typeface="Arial"/>
              </a:rPr>
              <a:t>jaar</a:t>
            </a:r>
            <a:endParaRPr lang="en-GB" sz="1400">
              <a:latin typeface="Arial"/>
              <a:cs typeface="Arial"/>
            </a:endParaRPr>
          </a:p>
          <a:p>
            <a:pPr marL="0" indent="0">
              <a:lnSpc>
                <a:spcPct val="70000"/>
              </a:lnSpc>
              <a:buNone/>
            </a:pPr>
            <a:endParaRPr lang="en-GB" sz="1600">
              <a:latin typeface="Arial"/>
              <a:cs typeface="Arial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600">
                <a:latin typeface="Arial"/>
                <a:cs typeface="Arial"/>
              </a:rPr>
              <a:t>Plus</a:t>
            </a:r>
          </a:p>
          <a:p>
            <a:pPr marL="385445" indent="-385445">
              <a:lnSpc>
                <a:spcPct val="70000"/>
              </a:lnSpc>
            </a:pPr>
            <a:r>
              <a:rPr lang="en-GB" sz="1400" err="1">
                <a:latin typeface="Arial"/>
                <a:cs typeface="Arial"/>
              </a:rPr>
              <a:t>Redelijke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productie</a:t>
            </a:r>
            <a:endParaRPr lang="en-GB" sz="1400">
              <a:latin typeface="Arial"/>
              <a:cs typeface="Arial"/>
            </a:endParaRPr>
          </a:p>
          <a:p>
            <a:pPr marL="385445" indent="-385445">
              <a:lnSpc>
                <a:spcPct val="70000"/>
              </a:lnSpc>
            </a:pPr>
            <a:r>
              <a:rPr lang="en-GB" sz="1400" err="1">
                <a:latin typeface="Arial"/>
                <a:cs typeface="Arial"/>
              </a:rPr>
              <a:t>Snelle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realisatie</a:t>
            </a:r>
            <a:r>
              <a:rPr lang="en-GB" sz="1400">
                <a:latin typeface="Arial"/>
                <a:cs typeface="Arial"/>
              </a:rPr>
              <a:t> </a:t>
            </a:r>
            <a:r>
              <a:rPr lang="en-GB" sz="1400" err="1">
                <a:latin typeface="Arial"/>
                <a:cs typeface="Arial"/>
              </a:rPr>
              <a:t>tijd</a:t>
            </a:r>
            <a:endParaRPr lang="en-GB" sz="1400">
              <a:latin typeface="Arial"/>
              <a:cs typeface="Arial"/>
            </a:endParaRPr>
          </a:p>
          <a:p>
            <a:pPr marL="385445" indent="-385445">
              <a:lnSpc>
                <a:spcPct val="70000"/>
              </a:lnSpc>
            </a:pPr>
            <a:r>
              <a:rPr lang="en-GB" sz="1400" err="1">
                <a:latin typeface="Arial"/>
                <a:cs typeface="Arial"/>
              </a:rPr>
              <a:t>Kosten</a:t>
            </a:r>
            <a:endParaRPr lang="en-GB" sz="1400">
              <a:latin typeface="Arial"/>
              <a:cs typeface="Arial"/>
            </a:endParaRPr>
          </a:p>
          <a:p>
            <a:pPr marL="385445" indent="-385445">
              <a:lnSpc>
                <a:spcPct val="70000"/>
              </a:lnSpc>
            </a:pPr>
            <a:endParaRPr lang="en-GB" sz="1600">
              <a:latin typeface="Arial"/>
              <a:cs typeface="Arial"/>
            </a:endParaRPr>
          </a:p>
          <a:p>
            <a:pPr marL="385445" indent="-385445">
              <a:lnSpc>
                <a:spcPct val="90000"/>
              </a:lnSpc>
            </a:pPr>
            <a:endParaRPr lang="en-GB" sz="1600">
              <a:cs typeface="Arial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54ED34A-F0D9-4F0D-8D38-1C244CBF5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6" y="1615600"/>
            <a:ext cx="4410061" cy="3021305"/>
          </a:xfrm>
          <a:prstGeom prst="rect">
            <a:avLst/>
          </a:prstGeom>
        </p:spPr>
      </p:pic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0772E23-CD54-4CF7-9DB9-F829C0FF6C5A}"/>
              </a:ext>
            </a:extLst>
          </p:cNvPr>
          <p:cNvSpPr/>
          <p:nvPr/>
        </p:nvSpPr>
        <p:spPr>
          <a:xfrm>
            <a:off x="1301291" y="2260099"/>
            <a:ext cx="596768" cy="713347"/>
          </a:xfrm>
          <a:custGeom>
            <a:avLst/>
            <a:gdLst>
              <a:gd name="connsiteX0" fmla="*/ 0 w 989815"/>
              <a:gd name="connsiteY0" fmla="*/ 414780 h 952108"/>
              <a:gd name="connsiteX1" fmla="*/ 339365 w 989815"/>
              <a:gd name="connsiteY1" fmla="*/ 952108 h 952108"/>
              <a:gd name="connsiteX2" fmla="*/ 989815 w 989815"/>
              <a:gd name="connsiteY2" fmla="*/ 546755 h 952108"/>
              <a:gd name="connsiteX3" fmla="*/ 612743 w 989815"/>
              <a:gd name="connsiteY3" fmla="*/ 0 h 952108"/>
              <a:gd name="connsiteX4" fmla="*/ 0 w 989815"/>
              <a:gd name="connsiteY4" fmla="*/ 414780 h 95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815" h="952108">
                <a:moveTo>
                  <a:pt x="0" y="414780"/>
                </a:moveTo>
                <a:lnTo>
                  <a:pt x="339365" y="952108"/>
                </a:lnTo>
                <a:lnTo>
                  <a:pt x="989815" y="546755"/>
                </a:lnTo>
                <a:lnTo>
                  <a:pt x="612743" y="0"/>
                </a:lnTo>
                <a:lnTo>
                  <a:pt x="0" y="414780"/>
                </a:ln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68E53E24-9F32-4845-B723-118624190435}"/>
              </a:ext>
            </a:extLst>
          </p:cNvPr>
          <p:cNvSpPr/>
          <p:nvPr/>
        </p:nvSpPr>
        <p:spPr>
          <a:xfrm>
            <a:off x="2276517" y="2616773"/>
            <a:ext cx="818424" cy="911106"/>
          </a:xfrm>
          <a:custGeom>
            <a:avLst/>
            <a:gdLst>
              <a:gd name="connsiteX0" fmla="*/ 0 w 1357460"/>
              <a:gd name="connsiteY0" fmla="*/ 754144 h 1216058"/>
              <a:gd name="connsiteX1" fmla="*/ 273378 w 1357460"/>
              <a:gd name="connsiteY1" fmla="*/ 1216058 h 1216058"/>
              <a:gd name="connsiteX2" fmla="*/ 1357460 w 1357460"/>
              <a:gd name="connsiteY2" fmla="*/ 443060 h 1216058"/>
              <a:gd name="connsiteX3" fmla="*/ 1065229 w 1357460"/>
              <a:gd name="connsiteY3" fmla="*/ 0 h 1216058"/>
              <a:gd name="connsiteX4" fmla="*/ 0 w 1357460"/>
              <a:gd name="connsiteY4" fmla="*/ 754144 h 121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460" h="1216058">
                <a:moveTo>
                  <a:pt x="0" y="754144"/>
                </a:moveTo>
                <a:lnTo>
                  <a:pt x="273378" y="1216058"/>
                </a:lnTo>
                <a:lnTo>
                  <a:pt x="1357460" y="443060"/>
                </a:lnTo>
                <a:lnTo>
                  <a:pt x="1065229" y="0"/>
                </a:lnTo>
                <a:lnTo>
                  <a:pt x="0" y="754144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8C7782-C0DF-40E7-8C6D-EFEF5085E747}"/>
              </a:ext>
            </a:extLst>
          </p:cNvPr>
          <p:cNvSpPr txBox="1"/>
          <p:nvPr/>
        </p:nvSpPr>
        <p:spPr>
          <a:xfrm>
            <a:off x="310570" y="4753947"/>
            <a:ext cx="4561395" cy="19913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ct val="70000"/>
              </a:lnSpc>
              <a:spcBef>
                <a:spcPct val="20000"/>
              </a:spcBef>
            </a:pPr>
            <a:r>
              <a:rPr lang="en-GB" sz="1400" err="1">
                <a:solidFill>
                  <a:schemeClr val="tx2"/>
                </a:solidFill>
                <a:latin typeface="Arial"/>
                <a:cs typeface="Arial"/>
              </a:rPr>
              <a:t>Risico’s</a:t>
            </a:r>
            <a:r>
              <a:rPr lang="en-GB" sz="140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GB" sz="1400" err="1">
                <a:solidFill>
                  <a:schemeClr val="tx2"/>
                </a:solidFill>
                <a:latin typeface="Arial"/>
                <a:cs typeface="Arial"/>
              </a:rPr>
              <a:t>technologie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marL="385445" indent="-385445" algn="l">
              <a:lnSpc>
                <a:spcPct val="7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GB" sz="1400" err="1">
                <a:solidFill>
                  <a:schemeClr val="tx2"/>
                </a:solidFill>
                <a:latin typeface="Arial"/>
                <a:cs typeface="Arial"/>
              </a:rPr>
              <a:t>Verlies</a:t>
            </a:r>
            <a:r>
              <a:rPr lang="en-GB" sz="1400">
                <a:solidFill>
                  <a:schemeClr val="tx2"/>
                </a:solidFill>
                <a:latin typeface="Arial"/>
                <a:cs typeface="Arial"/>
              </a:rPr>
              <a:t> UVT (1%)</a:t>
            </a:r>
          </a:p>
          <a:p>
            <a:pPr marL="385445" indent="-385445" algn="l">
              <a:lnSpc>
                <a:spcPct val="7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GB" sz="1400" err="1">
                <a:solidFill>
                  <a:schemeClr val="tx2"/>
                </a:solidFill>
                <a:latin typeface="Arial"/>
                <a:cs typeface="Arial"/>
              </a:rPr>
              <a:t>Prestaties</a:t>
            </a:r>
            <a:r>
              <a:rPr lang="en-GB" sz="1400">
                <a:solidFill>
                  <a:schemeClr val="tx2"/>
                </a:solidFill>
                <a:latin typeface="Arial"/>
                <a:cs typeface="Arial"/>
              </a:rPr>
              <a:t> MF</a:t>
            </a:r>
          </a:p>
          <a:p>
            <a:pPr marL="385445" lvl="1" indent="-385445" algn="l">
              <a:lnSpc>
                <a:spcPct val="7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GB" sz="1400">
                <a:solidFill>
                  <a:schemeClr val="tx2"/>
                </a:solidFill>
                <a:latin typeface="Arial"/>
                <a:cs typeface="Arial"/>
              </a:rPr>
              <a:t>TMP</a:t>
            </a:r>
          </a:p>
          <a:p>
            <a:pPr marL="385445" lvl="1" indent="-385445" algn="l">
              <a:lnSpc>
                <a:spcPct val="7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GB" sz="1400" err="1">
                <a:solidFill>
                  <a:schemeClr val="tx2"/>
                </a:solidFill>
                <a:latin typeface="Arial"/>
                <a:cs typeface="Arial"/>
              </a:rPr>
              <a:t>Chemicalienverbruik</a:t>
            </a:r>
            <a:endParaRPr lang="en-GB" sz="140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lnSpc>
                <a:spcPct val="70000"/>
              </a:lnSpc>
              <a:spcBef>
                <a:spcPct val="20000"/>
              </a:spcBef>
            </a:pPr>
            <a:endParaRPr lang="nl-NL" sz="140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lnSpc>
                <a:spcPct val="70000"/>
              </a:lnSpc>
              <a:spcBef>
                <a:spcPct val="20000"/>
              </a:spcBef>
            </a:pPr>
            <a:r>
              <a:rPr lang="nl-NL" sz="1400">
                <a:solidFill>
                  <a:schemeClr val="tx2"/>
                </a:solidFill>
                <a:latin typeface="Arial"/>
                <a:cs typeface="Arial"/>
              </a:rPr>
              <a:t>Risico’s realisatie</a:t>
            </a:r>
            <a:endParaRPr lang="nl-NL">
              <a:solidFill>
                <a:schemeClr val="tx2"/>
              </a:solidFill>
            </a:endParaRPr>
          </a:p>
          <a:p>
            <a:pPr marL="385445" indent="-385445" algn="l">
              <a:lnSpc>
                <a:spcPct val="7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nl-NL" sz="1400">
                <a:solidFill>
                  <a:schemeClr val="tx2"/>
                </a:solidFill>
                <a:latin typeface="Arial"/>
                <a:cs typeface="Arial"/>
              </a:rPr>
              <a:t>Volledige retrofit lamellen</a:t>
            </a:r>
          </a:p>
          <a:p>
            <a:pPr marL="385445" indent="-385445" algn="l">
              <a:lnSpc>
                <a:spcPct val="7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nl-NL" sz="1400">
                <a:solidFill>
                  <a:schemeClr val="tx2"/>
                </a:solidFill>
                <a:latin typeface="Arial"/>
                <a:cs typeface="Arial"/>
              </a:rPr>
              <a:t>Fundering draagkracht</a:t>
            </a:r>
          </a:p>
          <a:p>
            <a:pPr marL="385445" indent="-385445" algn="l">
              <a:lnSpc>
                <a:spcPct val="7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nl-NL" sz="1400">
                <a:solidFill>
                  <a:schemeClr val="tx2"/>
                </a:solidFill>
                <a:latin typeface="Arial"/>
                <a:cs typeface="Arial"/>
              </a:rPr>
              <a:t>Kosten? Check met PSA3 team!</a:t>
            </a:r>
          </a:p>
        </p:txBody>
      </p:sp>
    </p:spTree>
    <p:extLst>
      <p:ext uri="{BB962C8B-B14F-4D97-AF65-F5344CB8AC3E}">
        <p14:creationId xmlns:p14="http://schemas.microsoft.com/office/powerpoint/2010/main" val="387512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8FC1FE-89CE-4C3D-A875-6188BC74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57213"/>
            <a:ext cx="8915400" cy="1143000"/>
          </a:xfrm>
        </p:spPr>
        <p:txBody>
          <a:bodyPr wrap="square" anchor="b">
            <a:normAutofit fontScale="90000"/>
          </a:bodyPr>
          <a:lstStyle/>
          <a:p>
            <a:r>
              <a:rPr lang="en-US"/>
              <a:t>Variant C:</a:t>
            </a:r>
            <a:br>
              <a:rPr lang="en-US"/>
            </a:br>
            <a:r>
              <a:rPr lang="en-US" sz="2200" err="1"/>
              <a:t>Minimale</a:t>
            </a:r>
            <a:r>
              <a:rPr lang="en-US" sz="2200"/>
              <a:t> </a:t>
            </a:r>
            <a:r>
              <a:rPr lang="en-US" sz="2200" err="1"/>
              <a:t>investering</a:t>
            </a:r>
            <a:br>
              <a:rPr lang="en-US"/>
            </a:br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9018C87-7FF1-4DA9-8EB0-138936182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3" r="449" b="-4"/>
          <a:stretch/>
        </p:blipFill>
        <p:spPr>
          <a:xfrm>
            <a:off x="401032" y="1700212"/>
            <a:ext cx="4103425" cy="3704431"/>
          </a:xfrm>
          <a:prstGeom prst="rect">
            <a:avLst/>
          </a:prstGeom>
          <a:noFill/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AF937C-31EB-420E-8C23-6913C20C3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68803" y="1700212"/>
            <a:ext cx="4378590" cy="5072502"/>
          </a:xfrm>
        </p:spPr>
        <p:txBody>
          <a:bodyPr wrap="square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400" dirty="0" err="1"/>
              <a:t>Productie</a:t>
            </a:r>
            <a:r>
              <a:rPr lang="en-GB" sz="1400" dirty="0"/>
              <a:t> </a:t>
            </a:r>
            <a:r>
              <a:rPr lang="en-GB" sz="1400" dirty="0" err="1"/>
              <a:t>schatting</a:t>
            </a:r>
            <a:endParaRPr lang="en-GB" sz="1400" dirty="0"/>
          </a:p>
          <a:p>
            <a:pPr>
              <a:lnSpc>
                <a:spcPct val="90000"/>
              </a:lnSpc>
            </a:pPr>
            <a:r>
              <a:rPr lang="en-GB" sz="1400" dirty="0"/>
              <a:t>1680 m</a:t>
            </a:r>
            <a:r>
              <a:rPr lang="en-GB" sz="1400" baseline="30000" dirty="0"/>
              <a:t>3</a:t>
            </a:r>
            <a:r>
              <a:rPr lang="en-GB" sz="1400" dirty="0"/>
              <a:t>/h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 err="1"/>
              <a:t>Uitgangspunt</a:t>
            </a:r>
            <a:endParaRPr lang="en-GB" sz="1400" dirty="0"/>
          </a:p>
          <a:p>
            <a:pPr>
              <a:lnSpc>
                <a:spcPct val="90000"/>
              </a:lnSpc>
            </a:pPr>
            <a:r>
              <a:rPr lang="en-GB" sz="1400" dirty="0"/>
              <a:t>Al het </a:t>
            </a:r>
            <a:r>
              <a:rPr lang="en-GB" sz="1400" dirty="0" err="1"/>
              <a:t>ijzer</a:t>
            </a:r>
            <a:r>
              <a:rPr lang="en-GB" sz="1400" dirty="0"/>
              <a:t> door </a:t>
            </a:r>
            <a:r>
              <a:rPr lang="en-GB" sz="1400" dirty="0" err="1"/>
              <a:t>naar</a:t>
            </a:r>
            <a:r>
              <a:rPr lang="en-GB" sz="1400" dirty="0"/>
              <a:t> </a:t>
            </a:r>
            <a:r>
              <a:rPr lang="en-GB" sz="1400" dirty="0" err="1"/>
              <a:t>membraan</a:t>
            </a:r>
            <a:endParaRPr lang="en-GB" sz="1400" baseline="300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 err="1"/>
              <a:t>Kosten</a:t>
            </a:r>
            <a:r>
              <a:rPr lang="en-GB" sz="1400" dirty="0"/>
              <a:t> (grove </a:t>
            </a:r>
            <a:r>
              <a:rPr lang="en-GB" sz="1400" dirty="0" err="1"/>
              <a:t>inschatting</a:t>
            </a:r>
            <a:r>
              <a:rPr lang="en-GB" sz="1400" dirty="0"/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 err="1"/>
              <a:t>Chemicalien</a:t>
            </a:r>
            <a:r>
              <a:rPr lang="en-GB" sz="1400" dirty="0"/>
              <a:t> </a:t>
            </a:r>
            <a:r>
              <a:rPr lang="en-GB" sz="1400" dirty="0" err="1"/>
              <a:t>dosering</a:t>
            </a:r>
            <a:r>
              <a:rPr lang="en-GB" sz="1400" dirty="0"/>
              <a:t> (</a:t>
            </a:r>
            <a:r>
              <a:rPr lang="en-GB" sz="1400" dirty="0" err="1"/>
              <a:t>Oranje</a:t>
            </a:r>
            <a:r>
              <a:rPr lang="en-GB" sz="1400" dirty="0"/>
              <a:t>)</a:t>
            </a:r>
          </a:p>
          <a:p>
            <a:pPr lvl="1"/>
            <a:r>
              <a:rPr lang="en-GB" sz="1400" dirty="0"/>
              <a:t>Inv. 1,5 M€ (op basis van NaOH Andijk)</a:t>
            </a:r>
          </a:p>
          <a:p>
            <a:pPr lvl="1">
              <a:lnSpc>
                <a:spcPct val="90000"/>
              </a:lnSpc>
            </a:pPr>
            <a:r>
              <a:rPr lang="en-GB" sz="1400" dirty="0" err="1"/>
              <a:t>Expl</a:t>
            </a:r>
            <a:r>
              <a:rPr lang="en-GB" sz="1400" dirty="0"/>
              <a:t>. 0,91 </a:t>
            </a:r>
            <a:r>
              <a:rPr lang="en-GB" sz="1400" dirty="0" err="1"/>
              <a:t>ct</a:t>
            </a:r>
            <a:r>
              <a:rPr lang="en-GB" sz="1400" dirty="0"/>
              <a:t> € / m³</a:t>
            </a:r>
          </a:p>
          <a:p>
            <a:r>
              <a:rPr lang="en-GB" sz="1400" dirty="0" err="1"/>
              <a:t>Additionele</a:t>
            </a:r>
            <a:r>
              <a:rPr lang="en-GB" sz="1400" dirty="0"/>
              <a:t> </a:t>
            </a:r>
            <a:r>
              <a:rPr lang="en-GB" sz="1400" dirty="0" err="1"/>
              <a:t>kosten</a:t>
            </a:r>
            <a:endParaRPr lang="en-GB" sz="1000" dirty="0"/>
          </a:p>
          <a:p>
            <a:pPr lvl="1"/>
            <a:r>
              <a:rPr lang="en-GB" sz="1000" dirty="0"/>
              <a:t>NaOH</a:t>
            </a:r>
          </a:p>
          <a:p>
            <a:pPr lvl="1"/>
            <a:r>
              <a:rPr lang="en-GB" sz="1000" dirty="0" err="1"/>
              <a:t>Mengenergie</a:t>
            </a:r>
            <a:endParaRPr lang="en-GB" sz="1000" dirty="0"/>
          </a:p>
          <a:p>
            <a:pPr lvl="1"/>
            <a:r>
              <a:rPr lang="en-GB" sz="1000" dirty="0" err="1"/>
              <a:t>Slibverwerking</a:t>
            </a:r>
            <a:r>
              <a:rPr lang="en-GB" sz="1000" dirty="0"/>
              <a:t> </a:t>
            </a:r>
            <a:r>
              <a:rPr lang="en-GB" sz="1000" dirty="0" err="1"/>
              <a:t>uit</a:t>
            </a:r>
            <a:r>
              <a:rPr lang="en-GB" sz="1000" dirty="0"/>
              <a:t> </a:t>
            </a:r>
            <a:r>
              <a:rPr lang="en-GB" sz="1000" dirty="0" err="1"/>
              <a:t>microfiltratie</a:t>
            </a:r>
            <a:r>
              <a:rPr lang="en-GB" sz="1000" dirty="0"/>
              <a:t> </a:t>
            </a:r>
            <a:r>
              <a:rPr lang="en-GB" sz="1000" dirty="0" err="1"/>
              <a:t>als</a:t>
            </a:r>
            <a:r>
              <a:rPr lang="en-GB" sz="1000" dirty="0"/>
              <a:t> </a:t>
            </a:r>
            <a:r>
              <a:rPr lang="en-GB" sz="1000" dirty="0" err="1"/>
              <a:t>hagelslag</a:t>
            </a:r>
            <a:endParaRPr lang="en-GB" sz="1800" dirty="0"/>
          </a:p>
          <a:p>
            <a:pPr marL="0" indent="0">
              <a:buNone/>
            </a:pPr>
            <a:r>
              <a:rPr lang="en-GB" sz="1400" dirty="0" err="1"/>
              <a:t>Realisatie</a:t>
            </a:r>
            <a:r>
              <a:rPr lang="en-GB" sz="1400" dirty="0"/>
              <a:t> </a:t>
            </a:r>
            <a:r>
              <a:rPr lang="en-GB" sz="1400" dirty="0" err="1"/>
              <a:t>tijd</a:t>
            </a:r>
            <a:endParaRPr lang="en-GB" sz="1400" dirty="0"/>
          </a:p>
          <a:p>
            <a:r>
              <a:rPr lang="en-GB" sz="1400" dirty="0" err="1"/>
              <a:t>Onderzoek</a:t>
            </a:r>
            <a:r>
              <a:rPr lang="en-GB" sz="1400" dirty="0"/>
              <a:t>/</a:t>
            </a:r>
            <a:r>
              <a:rPr lang="en-GB" sz="1400" dirty="0" err="1"/>
              <a:t>ontwerp</a:t>
            </a:r>
            <a:r>
              <a:rPr lang="en-GB" sz="1400" dirty="0"/>
              <a:t>/bouw &lt; 2 </a:t>
            </a:r>
            <a:r>
              <a:rPr lang="en-GB" sz="1400" dirty="0" err="1"/>
              <a:t>jaar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Risico’s</a:t>
            </a:r>
          </a:p>
          <a:p>
            <a:r>
              <a:rPr lang="en-GB" sz="1400" dirty="0" err="1"/>
              <a:t>Verlies</a:t>
            </a:r>
            <a:r>
              <a:rPr lang="en-GB" sz="1400" dirty="0"/>
              <a:t> UVT (2-3%)</a:t>
            </a:r>
          </a:p>
          <a:p>
            <a:r>
              <a:rPr lang="en-GB" sz="1400" dirty="0" err="1"/>
              <a:t>Prestaties</a:t>
            </a:r>
            <a:r>
              <a:rPr lang="en-GB" sz="1400" dirty="0"/>
              <a:t> MF</a:t>
            </a:r>
          </a:p>
          <a:p>
            <a:pPr lvl="1"/>
            <a:r>
              <a:rPr lang="en-GB" sz="1000" dirty="0"/>
              <a:t>TMP</a:t>
            </a:r>
          </a:p>
          <a:p>
            <a:pPr lvl="1"/>
            <a:r>
              <a:rPr lang="en-GB" sz="1000" dirty="0" err="1"/>
              <a:t>Chemicalienverbruik</a:t>
            </a:r>
            <a:endParaRPr lang="en-GB" sz="1000" dirty="0"/>
          </a:p>
          <a:p>
            <a:pPr marL="0" indent="0">
              <a:lnSpc>
                <a:spcPct val="90000"/>
              </a:lnSpc>
              <a:buNone/>
            </a:pPr>
            <a:endParaRPr lang="en-GB" sz="14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37DDAF2-74F1-4B2D-86E5-D1403E64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991" y="3812822"/>
            <a:ext cx="1009418" cy="1344966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13D4141-35F3-4CA8-B7AE-ED3546CECE6B}"/>
              </a:ext>
            </a:extLst>
          </p:cNvPr>
          <p:cNvSpPr txBox="1">
            <a:spLocks/>
          </p:cNvSpPr>
          <p:nvPr/>
        </p:nvSpPr>
        <p:spPr bwMode="auto">
          <a:xfrm>
            <a:off x="401033" y="5405857"/>
            <a:ext cx="4727067" cy="134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  <a:noAutofit/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3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GB" sz="1400" dirty="0"/>
              <a:t>Plus</a:t>
            </a:r>
          </a:p>
          <a:p>
            <a:r>
              <a:rPr lang="en-GB" sz="1400" dirty="0" err="1"/>
              <a:t>korte</a:t>
            </a:r>
            <a:r>
              <a:rPr lang="en-GB" sz="1400" dirty="0"/>
              <a:t> </a:t>
            </a:r>
            <a:r>
              <a:rPr lang="en-GB" sz="1400" dirty="0" err="1"/>
              <a:t>realisatie</a:t>
            </a:r>
            <a:r>
              <a:rPr lang="en-GB" sz="1400" dirty="0"/>
              <a:t> </a:t>
            </a:r>
            <a:r>
              <a:rPr lang="en-GB" sz="1400" dirty="0" err="1"/>
              <a:t>tijd</a:t>
            </a:r>
            <a:endParaRPr lang="en-GB" sz="1400" dirty="0"/>
          </a:p>
          <a:p>
            <a:r>
              <a:rPr lang="en-GB" sz="1400" dirty="0" err="1"/>
              <a:t>kosten</a:t>
            </a:r>
            <a:endParaRPr lang="en-GB" sz="1400" dirty="0"/>
          </a:p>
          <a:p>
            <a:r>
              <a:rPr lang="en-GB" sz="1400" dirty="0" err="1"/>
              <a:t>reststroom</a:t>
            </a:r>
            <a:endParaRPr lang="en-GB" sz="1400" dirty="0"/>
          </a:p>
          <a:p>
            <a:pPr>
              <a:lnSpc>
                <a:spcPct val="90000"/>
              </a:lnSpc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50198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9A264CD-68D9-4402-BBAE-B767D2F22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900" y="171337"/>
            <a:ext cx="8915400" cy="1318098"/>
          </a:xfrm>
        </p:spPr>
        <p:txBody>
          <a:bodyPr/>
          <a:lstStyle/>
          <a:p>
            <a:br>
              <a:rPr lang="nl-NL"/>
            </a:br>
            <a:r>
              <a:rPr lang="nl-NL"/>
              <a:t>Voorlopige evaluatie scenario’s A, B en C</a:t>
            </a:r>
            <a:br>
              <a:rPr lang="nl-NL"/>
            </a:br>
            <a:r>
              <a:rPr lang="nl-NL" sz="1800"/>
              <a:t>vrije interpretatie projectteam</a:t>
            </a:r>
          </a:p>
        </p:txBody>
      </p:sp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356B84E8-D31B-49DB-A59C-63DF8C46F924}"/>
              </a:ext>
            </a:extLst>
          </p:cNvPr>
          <p:cNvGraphicFramePr>
            <a:graphicFrameLocks noGrp="1"/>
          </p:cNvGraphicFramePr>
          <p:nvPr/>
        </p:nvGraphicFramePr>
        <p:xfrm>
          <a:off x="334963" y="1828723"/>
          <a:ext cx="9236074" cy="3313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493">
                  <a:extLst>
                    <a:ext uri="{9D8B030D-6E8A-4147-A177-3AD203B41FA5}">
                      <a16:colId xmlns:a16="http://schemas.microsoft.com/office/drawing/2014/main" val="2208940439"/>
                    </a:ext>
                  </a:extLst>
                </a:gridCol>
                <a:gridCol w="1409332">
                  <a:extLst>
                    <a:ext uri="{9D8B030D-6E8A-4147-A177-3AD203B41FA5}">
                      <a16:colId xmlns:a16="http://schemas.microsoft.com/office/drawing/2014/main" val="826855508"/>
                    </a:ext>
                  </a:extLst>
                </a:gridCol>
                <a:gridCol w="1600713">
                  <a:extLst>
                    <a:ext uri="{9D8B030D-6E8A-4147-A177-3AD203B41FA5}">
                      <a16:colId xmlns:a16="http://schemas.microsoft.com/office/drawing/2014/main" val="2955179912"/>
                    </a:ext>
                  </a:extLst>
                </a:gridCol>
                <a:gridCol w="1600713">
                  <a:extLst>
                    <a:ext uri="{9D8B030D-6E8A-4147-A177-3AD203B41FA5}">
                      <a16:colId xmlns:a16="http://schemas.microsoft.com/office/drawing/2014/main" val="1017675895"/>
                    </a:ext>
                  </a:extLst>
                </a:gridCol>
                <a:gridCol w="1611041">
                  <a:extLst>
                    <a:ext uri="{9D8B030D-6E8A-4147-A177-3AD203B41FA5}">
                      <a16:colId xmlns:a16="http://schemas.microsoft.com/office/drawing/2014/main" val="3875322682"/>
                    </a:ext>
                  </a:extLst>
                </a:gridCol>
                <a:gridCol w="1867782">
                  <a:extLst>
                    <a:ext uri="{9D8B030D-6E8A-4147-A177-3AD203B41FA5}">
                      <a16:colId xmlns:a16="http://schemas.microsoft.com/office/drawing/2014/main" val="3096156715"/>
                    </a:ext>
                  </a:extLst>
                </a:gridCol>
              </a:tblGrid>
              <a:tr h="1197959">
                <a:tc>
                  <a:txBody>
                    <a:bodyPr/>
                    <a:lstStyle/>
                    <a:p>
                      <a:r>
                        <a:rPr lang="nl-NL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Productie-schatting</a:t>
                      </a:r>
                    </a:p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aseline="0"/>
                        <a:t>[m</a:t>
                      </a:r>
                      <a:r>
                        <a:rPr lang="nl-NL" baseline="30000"/>
                        <a:t>3</a:t>
                      </a:r>
                      <a:r>
                        <a:rPr lang="nl-NL" baseline="0"/>
                        <a:t>/h]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Prod. t.o.v. PSA3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Investering/ realisatietijd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Robuustheid o.b.v. resultaten proefneming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Waterkwaliteit (UVT)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692977"/>
                  </a:ext>
                </a:extLst>
              </a:tr>
              <a:tr h="510224">
                <a:tc>
                  <a:txBody>
                    <a:bodyPr/>
                    <a:lstStyle/>
                    <a:p>
                      <a:r>
                        <a:rPr lang="nl-NL"/>
                        <a:t>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71573"/>
                  </a:ext>
                </a:extLst>
              </a:tr>
              <a:tr h="510224">
                <a:tc>
                  <a:txBody>
                    <a:bodyPr/>
                    <a:lstStyle/>
                    <a:p>
                      <a:r>
                        <a:rPr lang="nl-NL"/>
                        <a:t>B</a:t>
                      </a:r>
                      <a:r>
                        <a:rPr lang="nl-NL" baseline="-25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/>
                        <a:t>+/-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+/-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328354"/>
                  </a:ext>
                </a:extLst>
              </a:tr>
              <a:tr h="471923">
                <a:tc>
                  <a:txBody>
                    <a:bodyPr/>
                    <a:lstStyle/>
                    <a:p>
                      <a:r>
                        <a:rPr lang="nl-NL"/>
                        <a:t>B</a:t>
                      </a:r>
                      <a:r>
                        <a:rPr lang="nl-NL" baseline="-25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2690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/>
                        <a:t>+/-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+/-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791649"/>
                  </a:ext>
                </a:extLst>
              </a:tr>
              <a:tr h="510224">
                <a:tc>
                  <a:txBody>
                    <a:bodyPr/>
                    <a:lstStyle/>
                    <a:p>
                      <a:r>
                        <a:rPr lang="nl-NL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+/-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14869"/>
                  </a:ext>
                </a:extLst>
              </a:tr>
            </a:tbl>
          </a:graphicData>
        </a:graphic>
      </p:graphicFrame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149071C1-915E-4E73-BB3F-70C89A326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5213023"/>
            <a:ext cx="9063561" cy="556181"/>
          </a:xfrm>
        </p:spPr>
        <p:txBody>
          <a:bodyPr/>
          <a:lstStyle/>
          <a:p>
            <a:pPr marL="0" indent="0">
              <a:buNone/>
            </a:pPr>
            <a:r>
              <a:rPr lang="en-GB" sz="1600" err="1"/>
              <a:t>Weging</a:t>
            </a:r>
            <a:r>
              <a:rPr lang="en-GB" sz="1600"/>
              <a:t> per criterium </a:t>
            </a:r>
            <a:r>
              <a:rPr lang="en-GB" sz="1600" err="1"/>
              <a:t>en</a:t>
            </a:r>
            <a:r>
              <a:rPr lang="en-GB" sz="1600"/>
              <a:t> </a:t>
            </a:r>
            <a:r>
              <a:rPr lang="en-GB" sz="1600" u="sng" err="1"/>
              <a:t>verdere</a:t>
            </a:r>
            <a:r>
              <a:rPr lang="en-GB" sz="1600" u="sng"/>
              <a:t> </a:t>
            </a:r>
            <a:r>
              <a:rPr lang="en-GB" sz="1600" u="sng" err="1"/>
              <a:t>technische</a:t>
            </a:r>
            <a:r>
              <a:rPr lang="en-GB" sz="1600" u="sng"/>
              <a:t> </a:t>
            </a:r>
            <a:r>
              <a:rPr lang="en-GB" sz="1600" u="sng" err="1"/>
              <a:t>ondervindingen</a:t>
            </a:r>
            <a:r>
              <a:rPr lang="en-GB" sz="1600" u="sng"/>
              <a:t> </a:t>
            </a:r>
            <a:r>
              <a:rPr lang="en-GB" sz="1600" err="1"/>
              <a:t>bepaalt</a:t>
            </a:r>
            <a:r>
              <a:rPr lang="en-GB" sz="1600"/>
              <a:t> </a:t>
            </a:r>
            <a:r>
              <a:rPr lang="en-GB" sz="1600" err="1"/>
              <a:t>optimaal</a:t>
            </a:r>
            <a:r>
              <a:rPr lang="en-GB" sz="1600"/>
              <a:t> scenario </a:t>
            </a:r>
            <a:r>
              <a:rPr lang="en-GB" sz="1600" err="1"/>
              <a:t>voor</a:t>
            </a:r>
            <a:r>
              <a:rPr lang="en-GB" sz="1600"/>
              <a:t> PWN</a:t>
            </a:r>
          </a:p>
          <a:p>
            <a:pPr marL="0" indent="0">
              <a:buNone/>
            </a:pP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726013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CA607-2882-4673-B6C2-B527A681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PFAS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5D2BF2-D959-4D39-B825-FA3A70A56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Ijsselmeer</a:t>
            </a:r>
            <a:r>
              <a:rPr lang="nl-NL" dirty="0"/>
              <a:t> (boven)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PS Andijk (onder)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3F47462-4D4D-4EA1-BE28-F9CF801A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093" y="154071"/>
            <a:ext cx="6585908" cy="334693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377033B-90A6-4F63-8D94-39621D38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334" y="3501008"/>
            <a:ext cx="6368742" cy="320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68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FDBEF-2D2E-4A20-A6E0-12B2EF33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Koolfilter Andijk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F43E60-D7C8-44F4-8715-858F71CB4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AD7A4EA-2E6B-4E4E-B35A-8ED0FE42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44" y="1756265"/>
            <a:ext cx="8451312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4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63D0F-5D2B-4C05-80B3-E3B2BA6D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PFAS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BBC455-38DB-44F8-8C4E-C203A388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7949BE0-88AD-4C01-9D36-9961ABA7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628800"/>
            <a:ext cx="7887383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ED6B6-C315-4D67-A576-FAC85A2C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Uitbreiding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609371-E101-4064-8273-884FEFF9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530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Go–no go pilot WPJ </a:t>
            </a:r>
            <a:r>
              <a:rPr lang="en-US" err="1"/>
              <a:t>uitbreiding</a:t>
            </a:r>
            <a:br>
              <a:rPr lang="en-US"/>
            </a:br>
            <a:r>
              <a:rPr lang="en-US" sz="2400" err="1"/>
              <a:t>Technologie</a:t>
            </a:r>
            <a:endParaRPr lang="en-US" sz="2400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Namens projectteam uitbreiding WPJ</a:t>
            </a:r>
          </a:p>
          <a:p>
            <a:r>
              <a:rPr lang="nl-NL"/>
              <a:t>Jink Gude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353AA-564D-46C4-9BC1-FD6C36E8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34451A-16C7-499E-963E-DF8EB385F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6">
            <a:extLst>
              <a:ext uri="{FF2B5EF4-FFF2-40B4-BE49-F238E27FC236}">
                <a16:creationId xmlns:a16="http://schemas.microsoft.com/office/drawing/2014/main" id="{D6A87CC7-0455-477D-BFC6-65A1E262B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80492" y="349393"/>
            <a:ext cx="9145016" cy="646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Tekstvak">
            <a:extLst>
              <a:ext uri="{FF2B5EF4-FFF2-40B4-BE49-F238E27FC236}">
                <a16:creationId xmlns:a16="http://schemas.microsoft.com/office/drawing/2014/main" id="{1A71E624-6EF1-4C0C-98B3-A5A434833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026681"/>
            <a:ext cx="40957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Tekstvak">
            <a:extLst>
              <a:ext uri="{FF2B5EF4-FFF2-40B4-BE49-F238E27FC236}">
                <a16:creationId xmlns:a16="http://schemas.microsoft.com/office/drawing/2014/main" id="{1260B622-21B4-4384-8791-B7ADCB98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-17060"/>
            <a:ext cx="1514475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kstvak">
            <a:extLst>
              <a:ext uri="{FF2B5EF4-FFF2-40B4-BE49-F238E27FC236}">
                <a16:creationId xmlns:a16="http://schemas.microsoft.com/office/drawing/2014/main" id="{5C7D83AD-6F1B-47D1-9FD7-8BCB5489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4" y="5990332"/>
            <a:ext cx="409575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Tekstvak">
            <a:extLst>
              <a:ext uri="{FF2B5EF4-FFF2-40B4-BE49-F238E27FC236}">
                <a16:creationId xmlns:a16="http://schemas.microsoft.com/office/drawing/2014/main" id="{A5B51100-F34D-4B77-AC7B-4B9E40D01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6259655"/>
            <a:ext cx="409575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ekstvak">
            <a:extLst>
              <a:ext uri="{FF2B5EF4-FFF2-40B4-BE49-F238E27FC236}">
                <a16:creationId xmlns:a16="http://schemas.microsoft.com/office/drawing/2014/main" id="{997CC4B1-B305-4EA9-AC50-1F6AB5F0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2204864"/>
            <a:ext cx="40957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758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BD64A-5209-4C1A-8ACB-B8FD9915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Achtergrond project uitbreiding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73C0CB-9F29-4CAB-8FBC-7F5274112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445" indent="-385445"/>
            <a:r>
              <a:rPr lang="nl-NL" sz="1800" dirty="0">
                <a:latin typeface="Arial"/>
                <a:cs typeface="Arial"/>
              </a:rPr>
              <a:t>Extra capaciteit nodig ( MLTHP 2019)</a:t>
            </a:r>
            <a:endParaRPr lang="en-US" dirty="0">
              <a:latin typeface="Arial"/>
              <a:cs typeface="Arial"/>
            </a:endParaRP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Extra capaciteit </a:t>
            </a:r>
            <a:r>
              <a:rPr lang="nl-NL" sz="1600" dirty="0" err="1">
                <a:latin typeface="Arial"/>
                <a:cs typeface="Arial"/>
              </a:rPr>
              <a:t>tbv</a:t>
            </a:r>
            <a:r>
              <a:rPr lang="nl-NL" sz="1600" dirty="0">
                <a:latin typeface="Arial"/>
                <a:cs typeface="Arial"/>
              </a:rPr>
              <a:t> uitbreiding Heemskerk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Vergroten redundantie WRK systeem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Huidige WPJ levert minder dan de ontwerpcapaciteit en dat gaat nu knellen</a:t>
            </a:r>
          </a:p>
          <a:p>
            <a:pPr marL="385445" indent="-385445"/>
            <a:r>
              <a:rPr lang="nl-NL" sz="1800" dirty="0">
                <a:latin typeface="Arial"/>
                <a:cs typeface="Arial"/>
              </a:rPr>
              <a:t>Sinds eind 2020 is er een interne projectgroep om uitbreiding WPJ voor te bereiden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Technologisch (Bedrijfsvoering, PT, BPD, PWNT)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Inkoop (Bas Stoop)</a:t>
            </a:r>
            <a:endParaRPr lang="nl-NL" sz="1600" dirty="0">
              <a:cs typeface="Arial"/>
            </a:endParaRP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Projectmanagement en aanbesteding (Marcel Wink)</a:t>
            </a:r>
            <a:endParaRPr lang="nl-NL" sz="1600" dirty="0">
              <a:cs typeface="Arial"/>
            </a:endParaRPr>
          </a:p>
          <a:p>
            <a:pPr marL="385445" indent="-385445"/>
            <a:r>
              <a:rPr lang="nl-NL" sz="1800" dirty="0">
                <a:latin typeface="Arial"/>
                <a:cs typeface="Arial"/>
              </a:rPr>
              <a:t>Sinds zomer 2021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Pilot en </a:t>
            </a:r>
            <a:r>
              <a:rPr lang="nl-NL" sz="1600" dirty="0" err="1">
                <a:latin typeface="Arial"/>
                <a:cs typeface="Arial"/>
              </a:rPr>
              <a:t>technology</a:t>
            </a:r>
            <a:r>
              <a:rPr lang="nl-NL" sz="1600" dirty="0">
                <a:latin typeface="Arial"/>
                <a:cs typeface="Arial"/>
              </a:rPr>
              <a:t> provider en aannemer geselecteerd: Nijhuis GMB</a:t>
            </a:r>
          </a:p>
          <a:p>
            <a:pPr marL="836295" lvl="1" indent="-321945"/>
            <a:r>
              <a:rPr lang="nl-NL" sz="1600" dirty="0">
                <a:latin typeface="Arial"/>
                <a:cs typeface="Arial"/>
              </a:rPr>
              <a:t>Onderdeel van het project is technologisch meest aantrekkelijke processchema vast te stellen en de ontwerpgrondslagen bepalen</a:t>
            </a:r>
          </a:p>
          <a:p>
            <a:pPr marL="385445" indent="-385445"/>
            <a:endParaRPr lang="nl-NL" sz="1800" dirty="0">
              <a:cs typeface="Arial" charset="0"/>
            </a:endParaRPr>
          </a:p>
          <a:p>
            <a:pPr marL="385445" indent="-385445"/>
            <a:r>
              <a:rPr lang="nl-NL" sz="1800" dirty="0">
                <a:latin typeface="Arial"/>
                <a:cs typeface="Arial"/>
              </a:rPr>
              <a:t>Maar waarom pilot en niet letterlijk WPJ technologie uitbreiden?</a:t>
            </a:r>
          </a:p>
          <a:p>
            <a:pPr marL="385445" indent="-385445"/>
            <a:endParaRPr lang="nl-NL" sz="1800" dirty="0">
              <a:cs typeface="Arial" charset="0"/>
            </a:endParaRPr>
          </a:p>
          <a:p>
            <a:pPr marL="385445" indent="-385445"/>
            <a:endParaRPr lang="nl-NL" sz="1800" dirty="0">
              <a:cs typeface="Arial" charset="0"/>
            </a:endParaRPr>
          </a:p>
          <a:p>
            <a:pPr marL="385445" indent="-385445"/>
            <a:endParaRPr lang="nl-NL" sz="1800" dirty="0">
              <a:cs typeface="Arial" charset="0"/>
            </a:endParaRPr>
          </a:p>
          <a:p>
            <a:pPr marL="385445" indent="-385445"/>
            <a:endParaRPr lang="nl-NL" sz="18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30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981DB-0C10-40AC-B3A2-58E93555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-88757"/>
            <a:ext cx="8915400" cy="1272034"/>
          </a:xfrm>
        </p:spPr>
        <p:txBody>
          <a:bodyPr/>
          <a:lstStyle/>
          <a:p>
            <a:r>
              <a:rPr lang="nl-NL">
                <a:latin typeface="Arial"/>
                <a:cs typeface="Arial"/>
              </a:rPr>
              <a:t>Projectachtergrond Initiatieffase</a:t>
            </a:r>
            <a:br>
              <a:rPr lang="nl-NL"/>
            </a:b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AA2309-1CC9-44BB-9913-7F7AD90C6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Waterkwalitiet</a:t>
            </a:r>
            <a:endParaRPr lang="nl-NL"/>
          </a:p>
          <a:p>
            <a:r>
              <a:rPr lang="nl-NL" err="1"/>
              <a:t>Leveringszekerhied</a:t>
            </a:r>
            <a:endParaRPr lang="nl-NL"/>
          </a:p>
          <a:p>
            <a:endParaRPr lang="nl-NL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29E66E7-D03D-4125-898A-684F4CDEA316}"/>
              </a:ext>
            </a:extLst>
          </p:cNvPr>
          <p:cNvGraphicFramePr>
            <a:graphicFrameLocks noGrp="1"/>
          </p:cNvGraphicFramePr>
          <p:nvPr/>
        </p:nvGraphicFramePr>
        <p:xfrm>
          <a:off x="195309" y="1183276"/>
          <a:ext cx="9445841" cy="55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177">
                  <a:extLst>
                    <a:ext uri="{9D8B030D-6E8A-4147-A177-3AD203B41FA5}">
                      <a16:colId xmlns:a16="http://schemas.microsoft.com/office/drawing/2014/main" val="659866307"/>
                    </a:ext>
                  </a:extLst>
                </a:gridCol>
                <a:gridCol w="2260983">
                  <a:extLst>
                    <a:ext uri="{9D8B030D-6E8A-4147-A177-3AD203B41FA5}">
                      <a16:colId xmlns:a16="http://schemas.microsoft.com/office/drawing/2014/main" val="1126510318"/>
                    </a:ext>
                  </a:extLst>
                </a:gridCol>
                <a:gridCol w="3870681">
                  <a:extLst>
                    <a:ext uri="{9D8B030D-6E8A-4147-A177-3AD203B41FA5}">
                      <a16:colId xmlns:a16="http://schemas.microsoft.com/office/drawing/2014/main" val="3741654585"/>
                    </a:ext>
                  </a:extLst>
                </a:gridCol>
              </a:tblGrid>
              <a:tr h="430468">
                <a:tc>
                  <a:txBody>
                    <a:bodyPr/>
                    <a:lstStyle/>
                    <a:p>
                      <a:r>
                        <a:rPr lang="nl-NL" sz="1800"/>
                        <a:t>Definitie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/>
                        <a:t>Wie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/>
                        <a:t>Opmerking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990951"/>
                  </a:ext>
                </a:extLst>
              </a:tr>
              <a:tr h="1061429"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Basis eisen;</a:t>
                      </a:r>
                    </a:p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Wat zijn de kaders van het project?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Project team PWN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Beslisdocument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655123"/>
                  </a:ext>
                </a:extLst>
              </a:tr>
              <a:tr h="1061429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Waterkwaliteitseisen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PWN/PWNT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Analyse alle gebruikers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Kijk naar de toekomst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In aanbestedingsleidraad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63518"/>
                  </a:ext>
                </a:extLst>
              </a:tr>
              <a:tr h="1379858"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Concept keuze.</a:t>
                      </a:r>
                    </a:p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Welke concepten zijn kansrijk en willen we testen?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PWN/PWNT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Literatuur onderzoek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Ervaring ander bedrijven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Kosten analyse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Markt consultatie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98941"/>
                  </a:ext>
                </a:extLst>
              </a:tr>
              <a:tr h="743000"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Pilot definitie </a:t>
                      </a:r>
                    </a:p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(voor aanbesteding)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PWN/PWNT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Aanbestedingsleidraad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352051"/>
                  </a:ext>
                </a:extLst>
              </a:tr>
              <a:tr h="430468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Pilot definitie definitief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PWN/PWNT/Nijhuis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In bouwteam Nijhuis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906126"/>
                  </a:ext>
                </a:extLst>
              </a:tr>
              <a:tr h="430468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Onderzoeksplan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PWN/PWNT/Nijhuis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sz="1800">
                          <a:solidFill>
                            <a:srgbClr val="002060"/>
                          </a:solidFill>
                        </a:rPr>
                        <a:t>In bouwteam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5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987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F38A3BA-DAD6-4150-9DB8-CE2E2E62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geen WPJ kopie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2209DD2-1FC1-4DB2-B241-A73CCD0D7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WPJ is voor 14.400 m</a:t>
            </a:r>
            <a:r>
              <a:rPr lang="nl-NL" baseline="30000" dirty="0"/>
              <a:t>3</a:t>
            </a:r>
            <a:r>
              <a:rPr lang="nl-NL" dirty="0"/>
              <a:t>/h ontworpen maar doet afhankelijk van het seizoen 7.000 tot 9.000 m</a:t>
            </a:r>
            <a:r>
              <a:rPr lang="nl-NL" baseline="30000" dirty="0"/>
              <a:t>3</a:t>
            </a:r>
            <a:r>
              <a:rPr lang="nl-NL" dirty="0"/>
              <a:t>/h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Waterkwaliteitseisen voor de nieuwe WPJ gaan omhoog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Optimalisatievraag: kan het sowieso beter?</a:t>
            </a:r>
          </a:p>
          <a:p>
            <a:pPr marL="908050" lvl="1" indent="-457200">
              <a:buFont typeface="+mj-lt"/>
              <a:buAutoNum type="arabicPeriod"/>
            </a:pPr>
            <a:r>
              <a:rPr lang="nl-NL" dirty="0"/>
              <a:t>Duurzaamheid!</a:t>
            </a:r>
          </a:p>
          <a:p>
            <a:pPr marL="908050" lvl="1" indent="-457200">
              <a:buFont typeface="+mj-lt"/>
              <a:buAutoNum type="arabicPeriod"/>
            </a:pPr>
            <a:r>
              <a:rPr lang="nl-NL" dirty="0"/>
              <a:t>Kosten</a:t>
            </a:r>
          </a:p>
          <a:p>
            <a:pPr marL="908050" lvl="1" indent="-457200">
              <a:buFont typeface="+mj-lt"/>
              <a:buAutoNum type="arabicPeriod"/>
            </a:pPr>
            <a:r>
              <a:rPr lang="nl-NL" dirty="0"/>
              <a:t>Ect?</a:t>
            </a:r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r>
              <a:rPr lang="nl-NL" sz="1800" i="1" u="sng" dirty="0"/>
              <a:t>Randvoorwaarde technologie </a:t>
            </a:r>
          </a:p>
          <a:p>
            <a:pPr marL="0" indent="0">
              <a:buNone/>
            </a:pPr>
            <a:r>
              <a:rPr lang="nl-NL" sz="1800" dirty="0"/>
              <a:t>Andere technologieën zouden hiervoor mogelijk in aanmerking kunnen komen, maar WRK/PWN heeft besloten om zich te beperken tot: micro</a:t>
            </a:r>
            <a:r>
              <a:rPr lang="en-GB" sz="1800" dirty="0" err="1"/>
              <a:t>zeven-coagulatie-flocculatie-vlokafscheiding-snelfiltratie</a:t>
            </a:r>
            <a:r>
              <a:rPr lang="en-GB" sz="1800" dirty="0"/>
              <a:t> met het </a:t>
            </a:r>
            <a:r>
              <a:rPr lang="en-GB" sz="1800" dirty="0" err="1"/>
              <a:t>oog</a:t>
            </a:r>
            <a:r>
              <a:rPr lang="en-GB" sz="1800" dirty="0"/>
              <a:t> op;</a:t>
            </a:r>
          </a:p>
          <a:p>
            <a:pPr lvl="1"/>
            <a:r>
              <a:rPr lang="nl-NL" sz="1600" dirty="0"/>
              <a:t>Beperkte onderzoeks- en realisatietijd;</a:t>
            </a:r>
          </a:p>
          <a:p>
            <a:pPr lvl="1"/>
            <a:r>
              <a:rPr lang="nl-NL" sz="1600" dirty="0"/>
              <a:t>Ervaring met proces;</a:t>
            </a:r>
          </a:p>
          <a:p>
            <a:pPr lvl="1"/>
            <a:r>
              <a:rPr lang="nl-NL" sz="1600" dirty="0"/>
              <a:t>Bekende reststromen.</a:t>
            </a:r>
          </a:p>
        </p:txBody>
      </p:sp>
    </p:spTree>
    <p:extLst>
      <p:ext uri="{BB962C8B-B14F-4D97-AF65-F5344CB8AC3E}">
        <p14:creationId xmlns:p14="http://schemas.microsoft.com/office/powerpoint/2010/main" val="258014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EB46F-DDD8-4375-8FF4-1F4A768E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Bestaand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4B8A06-F6AF-47A3-8C1F-C3785192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In </a:t>
            </a:r>
            <a:r>
              <a:rPr lang="en-GB" dirty="0" err="1"/>
              <a:t>bedrijf</a:t>
            </a:r>
            <a:r>
              <a:rPr lang="en-GB" dirty="0"/>
              <a:t> </a:t>
            </a:r>
            <a:r>
              <a:rPr lang="en-GB" dirty="0" err="1"/>
              <a:t>sinds</a:t>
            </a:r>
            <a:r>
              <a:rPr lang="en-GB" dirty="0"/>
              <a:t> 1981, </a:t>
            </a:r>
            <a:r>
              <a:rPr lang="en-GB" dirty="0" err="1"/>
              <a:t>ontwerpcapaciteit</a:t>
            </a:r>
            <a:r>
              <a:rPr lang="en-GB" dirty="0"/>
              <a:t> 14.400 m</a:t>
            </a:r>
            <a:r>
              <a:rPr lang="en-GB" baseline="30000" dirty="0"/>
              <a:t>3</a:t>
            </a:r>
            <a:r>
              <a:rPr lang="en-GB" dirty="0"/>
              <a:t>/h, </a:t>
            </a:r>
            <a:r>
              <a:rPr lang="en-GB" dirty="0" err="1"/>
              <a:t>reele</a:t>
            </a:r>
            <a:r>
              <a:rPr lang="en-GB" dirty="0"/>
              <a:t> </a:t>
            </a:r>
            <a:r>
              <a:rPr lang="en-GB" dirty="0" err="1"/>
              <a:t>capaciteit</a:t>
            </a:r>
            <a:r>
              <a:rPr lang="en-GB" dirty="0"/>
              <a:t> max. 9000 m</a:t>
            </a:r>
            <a:r>
              <a:rPr lang="en-GB" baseline="30000" dirty="0"/>
              <a:t>3</a:t>
            </a:r>
            <a:r>
              <a:rPr lang="en-GB" dirty="0"/>
              <a:t>/h</a:t>
            </a:r>
          </a:p>
          <a:p>
            <a:pPr lvl="0"/>
            <a:r>
              <a:rPr lang="nl-NL" dirty="0"/>
              <a:t>Processtappen:</a:t>
            </a:r>
          </a:p>
          <a:p>
            <a:pPr lvl="1"/>
            <a:r>
              <a:rPr lang="en-GB" dirty="0" err="1"/>
              <a:t>Trommelzeven</a:t>
            </a:r>
            <a:r>
              <a:rPr lang="en-GB" dirty="0"/>
              <a:t>, 200 µm</a:t>
            </a:r>
            <a:endParaRPr lang="nl-NL" dirty="0"/>
          </a:p>
          <a:p>
            <a:pPr lvl="1"/>
            <a:r>
              <a:rPr lang="en-GB" dirty="0" err="1"/>
              <a:t>Coagulatie</a:t>
            </a:r>
            <a:r>
              <a:rPr lang="en-GB" dirty="0"/>
              <a:t> </a:t>
            </a:r>
            <a:r>
              <a:rPr lang="en-GB" dirty="0" err="1"/>
              <a:t>d.m.v.</a:t>
            </a:r>
            <a:r>
              <a:rPr lang="en-GB" dirty="0"/>
              <a:t> FeCl</a:t>
            </a:r>
            <a:r>
              <a:rPr lang="en-GB" baseline="-25000" dirty="0"/>
              <a:t>3</a:t>
            </a:r>
            <a:r>
              <a:rPr lang="en-GB" dirty="0"/>
              <a:t>, c.a. 14 – 26 mg Fe/l</a:t>
            </a:r>
            <a:endParaRPr lang="nl-NL" dirty="0"/>
          </a:p>
          <a:p>
            <a:pPr lvl="1"/>
            <a:r>
              <a:rPr lang="en-GB" dirty="0" err="1"/>
              <a:t>Flocculatie</a:t>
            </a:r>
            <a:r>
              <a:rPr lang="en-GB" dirty="0"/>
              <a:t> 15 min </a:t>
            </a:r>
            <a:r>
              <a:rPr lang="en-GB" dirty="0" err="1"/>
              <a:t>ontwerp</a:t>
            </a:r>
            <a:endParaRPr lang="en-GB" dirty="0"/>
          </a:p>
          <a:p>
            <a:pPr lvl="1"/>
            <a:r>
              <a:rPr lang="en-GB" dirty="0" err="1"/>
              <a:t>Lamellenseparators</a:t>
            </a:r>
            <a:r>
              <a:rPr lang="en-GB" dirty="0"/>
              <a:t> </a:t>
            </a:r>
            <a:r>
              <a:rPr lang="en-GB" u="sng" dirty="0"/>
              <a:t>(1,6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ontwerp</a:t>
            </a:r>
            <a:r>
              <a:rPr lang="en-GB" u="sng" dirty="0"/>
              <a:t> </a:t>
            </a:r>
            <a:r>
              <a:rPr lang="en-GB" u="sng" dirty="0">
                <a:sym typeface="Wingdings" panose="05000000000000000000" pitchFamily="2" charset="2"/>
              </a:rPr>
              <a:t> 0,9</a:t>
            </a:r>
            <a:r>
              <a:rPr lang="en-GB" u="sng" dirty="0"/>
              <a:t> m</a:t>
            </a:r>
            <a:r>
              <a:rPr lang="en-GB" u="sng" baseline="30000" dirty="0"/>
              <a:t>3</a:t>
            </a:r>
            <a:r>
              <a:rPr lang="en-GB" u="sng" dirty="0"/>
              <a:t>/ m</a:t>
            </a:r>
            <a:r>
              <a:rPr lang="en-GB" u="sng" baseline="30000" dirty="0"/>
              <a:t>2</a:t>
            </a:r>
            <a:r>
              <a:rPr lang="en-GB" u="sng" dirty="0"/>
              <a:t>/h </a:t>
            </a:r>
            <a:r>
              <a:rPr lang="en-GB" u="sng" dirty="0" err="1"/>
              <a:t>reeel</a:t>
            </a:r>
            <a:r>
              <a:rPr lang="en-GB" u="sng" dirty="0"/>
              <a:t>) </a:t>
            </a:r>
            <a:endParaRPr lang="nl-NL" u="sng" dirty="0"/>
          </a:p>
          <a:p>
            <a:pPr lvl="1"/>
            <a:r>
              <a:rPr lang="nl-NL" dirty="0"/>
              <a:t>Opwaartse zandfiltratie 20 m/h</a:t>
            </a:r>
          </a:p>
          <a:p>
            <a:pPr lvl="1"/>
            <a:r>
              <a:rPr lang="en-GB" dirty="0" err="1"/>
              <a:t>Slibverwerking</a:t>
            </a:r>
            <a:r>
              <a:rPr lang="en-GB" dirty="0"/>
              <a:t> in </a:t>
            </a:r>
            <a:r>
              <a:rPr lang="en-GB" dirty="0" err="1"/>
              <a:t>bezinkvijvers</a:t>
            </a:r>
            <a:r>
              <a:rPr lang="en-GB" dirty="0"/>
              <a:t> en </a:t>
            </a:r>
            <a:r>
              <a:rPr lang="en-GB" dirty="0" err="1"/>
              <a:t>slibdroogbedden</a:t>
            </a:r>
            <a:endParaRPr lang="en-GB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682C50A-6ECC-4FD8-913A-1EFB25F8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35" y="5182676"/>
            <a:ext cx="3361389" cy="1534548"/>
          </a:xfrm>
          <a:prstGeom prst="rect">
            <a:avLst/>
          </a:prstGeom>
        </p:spPr>
      </p:pic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3AF5D4F-7EE8-4014-B742-E1D2441F06A6}"/>
              </a:ext>
            </a:extLst>
          </p:cNvPr>
          <p:cNvGraphicFramePr>
            <a:graphicFrameLocks noGrp="1"/>
          </p:cNvGraphicFramePr>
          <p:nvPr/>
        </p:nvGraphicFramePr>
        <p:xfrm>
          <a:off x="5467547" y="5574225"/>
          <a:ext cx="4222863" cy="1143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9931">
                  <a:extLst>
                    <a:ext uri="{9D8B030D-6E8A-4147-A177-3AD203B41FA5}">
                      <a16:colId xmlns:a16="http://schemas.microsoft.com/office/drawing/2014/main" val="4127685249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357366231"/>
                    </a:ext>
                  </a:extLst>
                </a:gridCol>
                <a:gridCol w="650693">
                  <a:extLst>
                    <a:ext uri="{9D8B030D-6E8A-4147-A177-3AD203B41FA5}">
                      <a16:colId xmlns:a16="http://schemas.microsoft.com/office/drawing/2014/main" val="2949672055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1746427238"/>
                    </a:ext>
                  </a:extLst>
                </a:gridCol>
                <a:gridCol w="637413">
                  <a:extLst>
                    <a:ext uri="{9D8B030D-6E8A-4147-A177-3AD203B41FA5}">
                      <a16:colId xmlns:a16="http://schemas.microsoft.com/office/drawing/2014/main" val="210516913"/>
                    </a:ext>
                  </a:extLst>
                </a:gridCol>
              </a:tblGrid>
              <a:tr h="163286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WPJ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4109296002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9000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274420885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aantal straten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681184331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totaal productie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[m3/h]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2333,333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1500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1000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10894126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Surface load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[m/h]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1,62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1,04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0,70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3750855064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Verblijftijd flocculatie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[min]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14,91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23,20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34,80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1264442217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Filtratiesnelheid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u="none" strike="noStrike">
                          <a:effectLst/>
                        </a:rPr>
                        <a:t>m/h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20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>
                          <a:effectLst/>
                        </a:rPr>
                        <a:t>12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u="none" strike="noStrike" dirty="0">
                          <a:effectLst/>
                        </a:rPr>
                        <a:t>9</a:t>
                      </a:r>
                      <a:endParaRPr lang="nl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8" marR="6708" marT="6708" marB="0" anchor="b"/>
                </a:tc>
                <a:extLst>
                  <a:ext uri="{0D108BD9-81ED-4DB2-BD59-A6C34878D82A}">
                    <a16:rowId xmlns:a16="http://schemas.microsoft.com/office/drawing/2014/main" val="277185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288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24" y="332656"/>
            <a:ext cx="8915400" cy="570251"/>
          </a:xfrm>
        </p:spPr>
        <p:txBody>
          <a:bodyPr/>
          <a:lstStyle/>
          <a:p>
            <a:r>
              <a:rPr lang="en-US"/>
              <a:t>PWN system en WPJ </a:t>
            </a:r>
            <a:r>
              <a:rPr lang="en-US" err="1"/>
              <a:t>gebruikers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1205112"/>
            <a:ext cx="3882672" cy="53202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u="sng" err="1"/>
              <a:t>Voorgezuiverd</a:t>
            </a:r>
            <a:r>
              <a:rPr lang="en-US" u="sng"/>
              <a:t> water </a:t>
            </a:r>
            <a:r>
              <a:rPr lang="en-US" u="sng" err="1"/>
              <a:t>t.b.v</a:t>
            </a:r>
            <a:r>
              <a:rPr lang="en-US" u="sng"/>
              <a:t>. </a:t>
            </a:r>
            <a:r>
              <a:rPr lang="en-US" u="sng" err="1"/>
              <a:t>drinkwaterproductie</a:t>
            </a:r>
            <a:r>
              <a:rPr lang="en-US" u="sng"/>
              <a:t>:</a:t>
            </a:r>
            <a:endParaRPr lang="en-US"/>
          </a:p>
          <a:p>
            <a:pPr lvl="1"/>
            <a:r>
              <a:rPr lang="en-US"/>
              <a:t>PWN </a:t>
            </a:r>
          </a:p>
          <a:p>
            <a:pPr lvl="2"/>
            <a:r>
              <a:rPr lang="en-US"/>
              <a:t>UF/HF 	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ontharding</a:t>
            </a:r>
            <a:endParaRPr lang="en-US"/>
          </a:p>
          <a:p>
            <a:pPr lvl="2"/>
            <a:r>
              <a:rPr lang="en-US"/>
              <a:t>UV/H2O2 	</a:t>
            </a:r>
            <a:r>
              <a:rPr lang="en-US" err="1"/>
              <a:t>t.b.v</a:t>
            </a:r>
            <a:r>
              <a:rPr lang="en-US"/>
              <a:t>. </a:t>
            </a:r>
            <a:r>
              <a:rPr lang="en-US" err="1"/>
              <a:t>duininfiltratie</a:t>
            </a:r>
            <a:endParaRPr lang="en-US"/>
          </a:p>
          <a:p>
            <a:pPr lvl="2"/>
            <a:r>
              <a:rPr lang="en-US"/>
              <a:t>UV/H2O2–AKF 	</a:t>
            </a:r>
            <a:r>
              <a:rPr lang="en-US" err="1"/>
              <a:t>t.b.v</a:t>
            </a:r>
            <a:r>
              <a:rPr lang="en-US"/>
              <a:t>. (back-up) PSA</a:t>
            </a:r>
          </a:p>
          <a:p>
            <a:pPr lvl="1"/>
            <a:r>
              <a:rPr lang="en-US"/>
              <a:t>Waternet</a:t>
            </a:r>
          </a:p>
          <a:p>
            <a:pPr lvl="2"/>
            <a:r>
              <a:rPr lang="en-US" err="1"/>
              <a:t>Infiltratiewater</a:t>
            </a:r>
            <a:r>
              <a:rPr lang="en-US"/>
              <a:t> (direct?)</a:t>
            </a:r>
          </a:p>
          <a:p>
            <a:pPr lvl="2"/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u="sng" err="1"/>
              <a:t>Industrie</a:t>
            </a:r>
            <a:r>
              <a:rPr lang="en-US" u="sng"/>
              <a:t> water:</a:t>
            </a:r>
            <a:endParaRPr lang="en-US"/>
          </a:p>
          <a:p>
            <a:pPr lvl="1"/>
            <a:r>
              <a:rPr lang="en-US" err="1"/>
              <a:t>Bestaande</a:t>
            </a:r>
            <a:r>
              <a:rPr lang="en-US"/>
              <a:t> WRK </a:t>
            </a:r>
            <a:r>
              <a:rPr lang="en-US" err="1"/>
              <a:t>contractanten</a:t>
            </a:r>
            <a:r>
              <a:rPr lang="en-US"/>
              <a:t> (Tata, </a:t>
            </a:r>
            <a:r>
              <a:rPr lang="en-US" err="1"/>
              <a:t>CvG</a:t>
            </a:r>
            <a:r>
              <a:rPr lang="en-US"/>
              <a:t>)</a:t>
            </a:r>
          </a:p>
          <a:p>
            <a:pPr lvl="1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klanten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35297" y="579711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0B5801-D8D0-4067-8EBE-475601AC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94" y="1052392"/>
            <a:ext cx="5746198" cy="4041492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9780A02-60BC-4EED-BDEE-8A605B2383E8}"/>
              </a:ext>
            </a:extLst>
          </p:cNvPr>
          <p:cNvSpPr/>
          <p:nvPr/>
        </p:nvSpPr>
        <p:spPr>
          <a:xfrm>
            <a:off x="1161124" y="3366083"/>
            <a:ext cx="2894029" cy="603315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EC0D81C-F472-4E8A-A640-07A82E41475E}"/>
              </a:ext>
            </a:extLst>
          </p:cNvPr>
          <p:cNvCxnSpPr>
            <a:cxnSpLocks/>
          </p:cNvCxnSpPr>
          <p:nvPr/>
        </p:nvCxnSpPr>
        <p:spPr>
          <a:xfrm flipH="1">
            <a:off x="4552507" y="3073138"/>
            <a:ext cx="16119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ijschrift: gebogen lijn 6">
            <a:extLst>
              <a:ext uri="{FF2B5EF4-FFF2-40B4-BE49-F238E27FC236}">
                <a16:creationId xmlns:a16="http://schemas.microsoft.com/office/drawing/2014/main" id="{AE6123CF-79E4-4299-8046-376E959D284F}"/>
              </a:ext>
            </a:extLst>
          </p:cNvPr>
          <p:cNvSpPr/>
          <p:nvPr/>
        </p:nvSpPr>
        <p:spPr>
          <a:xfrm>
            <a:off x="7075873" y="5548800"/>
            <a:ext cx="2352583" cy="85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61810"/>
              <a:gd name="adj6" fmla="val -535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WPJ→PSA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Zoöplankton te hoog</a:t>
            </a:r>
          </a:p>
          <a:p>
            <a:pPr algn="l"/>
            <a:r>
              <a:rPr lang="nl-NL" sz="1700">
                <a:solidFill>
                  <a:schemeClr val="tx2"/>
                </a:solidFill>
                <a:latin typeface="Arial" charset="0"/>
              </a:rPr>
              <a:t>UVT te laag</a:t>
            </a:r>
          </a:p>
        </p:txBody>
      </p:sp>
      <p:sp>
        <p:nvSpPr>
          <p:cNvPr id="9" name="Vermenigvuldigingsteken 8">
            <a:extLst>
              <a:ext uri="{FF2B5EF4-FFF2-40B4-BE49-F238E27FC236}">
                <a16:creationId xmlns:a16="http://schemas.microsoft.com/office/drawing/2014/main" id="{D5EC0557-7D8D-4D89-BD7F-D05E36996C5C}"/>
              </a:ext>
            </a:extLst>
          </p:cNvPr>
          <p:cNvSpPr/>
          <p:nvPr/>
        </p:nvSpPr>
        <p:spPr>
          <a:xfrm>
            <a:off x="5500540" y="2781383"/>
            <a:ext cx="548411" cy="583510"/>
          </a:xfrm>
          <a:prstGeom prst="mathMultiply">
            <a:avLst>
              <a:gd name="adj1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766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85" y="339469"/>
            <a:ext cx="8915400" cy="570251"/>
          </a:xfrm>
        </p:spPr>
        <p:txBody>
          <a:bodyPr/>
          <a:lstStyle/>
          <a:p>
            <a:r>
              <a:rPr lang="en-US"/>
              <a:t>2. </a:t>
            </a:r>
            <a:r>
              <a:rPr lang="en-US" err="1"/>
              <a:t>Waterkwaliteitseisen</a:t>
            </a:r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5C8A86-BC61-4BDD-B283-97F5F94A43FF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3B4BD47-EDB4-4A73-9F78-0053CCA0F246}"/>
              </a:ext>
            </a:extLst>
          </p:cNvPr>
          <p:cNvGraphicFramePr>
            <a:graphicFrameLocks noGrp="1"/>
          </p:cNvGraphicFramePr>
          <p:nvPr/>
        </p:nvGraphicFramePr>
        <p:xfrm>
          <a:off x="188536" y="1282045"/>
          <a:ext cx="9604553" cy="5081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707">
                  <a:extLst>
                    <a:ext uri="{9D8B030D-6E8A-4147-A177-3AD203B41FA5}">
                      <a16:colId xmlns:a16="http://schemas.microsoft.com/office/drawing/2014/main" val="1533999540"/>
                    </a:ext>
                  </a:extLst>
                </a:gridCol>
                <a:gridCol w="970759">
                  <a:extLst>
                    <a:ext uri="{9D8B030D-6E8A-4147-A177-3AD203B41FA5}">
                      <a16:colId xmlns:a16="http://schemas.microsoft.com/office/drawing/2014/main" val="2707881965"/>
                    </a:ext>
                  </a:extLst>
                </a:gridCol>
                <a:gridCol w="3403379">
                  <a:extLst>
                    <a:ext uri="{9D8B030D-6E8A-4147-A177-3AD203B41FA5}">
                      <a16:colId xmlns:a16="http://schemas.microsoft.com/office/drawing/2014/main" val="2732822382"/>
                    </a:ext>
                  </a:extLst>
                </a:gridCol>
                <a:gridCol w="2761708">
                  <a:extLst>
                    <a:ext uri="{9D8B030D-6E8A-4147-A177-3AD203B41FA5}">
                      <a16:colId xmlns:a16="http://schemas.microsoft.com/office/drawing/2014/main" val="326123032"/>
                    </a:ext>
                  </a:extLst>
                </a:gridCol>
              </a:tblGrid>
              <a:tr h="886585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>
                          <a:effectLst/>
                        </a:rPr>
                        <a:t>Parameter</a:t>
                      </a:r>
                      <a:endParaRPr lang="en-US" sz="1800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600" b="1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new extension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>
                          <a:effectLst/>
                        </a:rPr>
                        <a:t>WPJ actual (average)</a:t>
                      </a:r>
                    </a:p>
                    <a:p>
                      <a:pPr algn="l"/>
                      <a:r>
                        <a:rPr lang="en-US" sz="1600" noProof="0">
                          <a:effectLst/>
                        </a:rPr>
                        <a:t>2000 – 2020</a:t>
                      </a:r>
                      <a:endParaRPr lang="en-US" sz="18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extLst>
                  <a:ext uri="{0D108BD9-81ED-4DB2-BD59-A6C34878D82A}">
                    <a16:rowId xmlns:a16="http://schemas.microsoft.com/office/drawing/2014/main" val="706219009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Total suspended solids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1131459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FTE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0.15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0172556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DOC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&lt;3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34530267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UV-Transmissie 254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89%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85%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807289028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Iron</a:t>
                      </a:r>
                      <a:endParaRPr lang="en-US" sz="16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µg/l Fe</a:t>
                      </a:r>
                      <a:endParaRPr lang="en-US" sz="1600" b="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&lt;30 </a:t>
                      </a:r>
                      <a:endParaRPr lang="en-US" sz="1600" b="1" noProof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87803981"/>
                  </a:ext>
                </a:extLst>
              </a:tr>
              <a:tr h="452404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Manganese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µg/l Mn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017335415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Ammonium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&lt; 0.1 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0.015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105540062"/>
                  </a:ext>
                </a:extLst>
              </a:tr>
              <a:tr h="50106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Bicarbonate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nl-NL" sz="14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HCO3</a:t>
                      </a:r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&gt; 90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476762504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Chloride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Cl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702983993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Sodium 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Na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313630097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Sulphate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mg/l SO4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Minimum addition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62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002227412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SI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0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 – 0.4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400" b="1" kern="12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227621780"/>
                  </a:ext>
                </a:extLst>
              </a:tr>
              <a:tr h="289992">
                <a:tc>
                  <a:txBody>
                    <a:bodyPr/>
                    <a:lstStyle/>
                    <a:p>
                      <a:pPr marL="0" algn="l" defTabSz="1031626" rtl="0" eaLnBrk="1" latinLnBrk="0" hangingPunct="1"/>
                      <a:r>
                        <a:rPr lang="en-US" sz="1400" b="1" kern="1200" noProof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Hydrobiologie</a:t>
                      </a:r>
                    </a:p>
                  </a:txBody>
                  <a:tcPr marL="68580" marR="68580" marT="36195" marB="36195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endParaRPr lang="en-US" sz="1400" b="0" kern="12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algn="ctr" defTabSz="1031626" rtl="0" eaLnBrk="1" latinLnBrk="0" hangingPunct="1"/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Zo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goed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kern="1200" noProof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als</a:t>
                      </a:r>
                      <a:r>
                        <a:rPr lang="en-US" sz="1400" b="1" kern="12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PSA1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marL="0" lvl="0" indent="0" algn="ctr" defTabSz="1031626" rtl="0" eaLnBrk="1" latinLnBrk="0" hangingPunct="1">
                        <a:lnSpc>
                          <a:spcPct val="110000"/>
                        </a:lnSpc>
                        <a:buFont typeface="Symbol" panose="05050102010706020507" pitchFamily="18" charset="2"/>
                        <a:buNone/>
                      </a:pPr>
                      <a:endParaRPr lang="en-US" sz="1400" b="1" kern="12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56130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33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2763441-0553-40AB-A58A-ECC7C90D6154}"/>
              </a:ext>
            </a:extLst>
          </p:cNvPr>
          <p:cNvSpPr/>
          <p:nvPr/>
        </p:nvSpPr>
        <p:spPr>
          <a:xfrm>
            <a:off x="7113240" y="5589240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EB9462C-F4D1-456C-9880-1EFBFA0C9185}"/>
              </a:ext>
            </a:extLst>
          </p:cNvPr>
          <p:cNvSpPr/>
          <p:nvPr/>
        </p:nvSpPr>
        <p:spPr>
          <a:xfrm>
            <a:off x="7185248" y="557185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B1B8-66F9-4F10-876C-BE43F2BE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80" y="260648"/>
            <a:ext cx="8915400" cy="567531"/>
          </a:xfrm>
        </p:spPr>
        <p:txBody>
          <a:bodyPr/>
          <a:lstStyle/>
          <a:p>
            <a:r>
              <a:rPr lang="en-US" sz="2800"/>
              <a:t>Identified Process Improvements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DDFB14-4F18-4337-B3F4-DABFEE39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37" y="1392429"/>
            <a:ext cx="5098225" cy="5328592"/>
          </a:xfrm>
        </p:spPr>
        <p:txBody>
          <a:bodyPr/>
          <a:lstStyle/>
          <a:p>
            <a:r>
              <a:rPr lang="en-US" sz="1400" dirty="0"/>
              <a:t>Enhanced coagulation possibly with additional pH correction (CO</a:t>
            </a:r>
            <a:r>
              <a:rPr lang="en-US" sz="1400" baseline="-25000" dirty="0"/>
              <a:t>2</a:t>
            </a:r>
            <a:r>
              <a:rPr lang="en-US" sz="1400" dirty="0"/>
              <a:t>) </a:t>
            </a:r>
          </a:p>
          <a:p>
            <a:pPr lvl="1"/>
            <a:r>
              <a:rPr lang="en-US" sz="1200" dirty="0"/>
              <a:t>Improvement in water quality (UV-T, removal of organic material)</a:t>
            </a:r>
          </a:p>
          <a:p>
            <a:pPr lvl="1"/>
            <a:r>
              <a:rPr lang="en-US" sz="1200" dirty="0"/>
              <a:t>Lower iron dosage and chemical use (NaOH)</a:t>
            </a:r>
          </a:p>
          <a:p>
            <a:pPr lvl="1"/>
            <a:r>
              <a:rPr lang="en-US" sz="1200" dirty="0"/>
              <a:t>Minimize floc-agent</a:t>
            </a:r>
          </a:p>
          <a:p>
            <a:pPr lvl="1"/>
            <a:endParaRPr lang="en-US" sz="1200" dirty="0"/>
          </a:p>
          <a:p>
            <a:r>
              <a:rPr lang="en-US" sz="1400" dirty="0"/>
              <a:t>CO</a:t>
            </a:r>
            <a:r>
              <a:rPr lang="en-US" sz="1400" baseline="-25000" dirty="0"/>
              <a:t>2</a:t>
            </a:r>
            <a:r>
              <a:rPr lang="en-US" sz="1400" dirty="0"/>
              <a:t> removal after sedimentation</a:t>
            </a:r>
          </a:p>
          <a:p>
            <a:pPr lvl="1"/>
            <a:r>
              <a:rPr lang="en-US" sz="1200" dirty="0"/>
              <a:t>Lower chemical usage (NaOH)</a:t>
            </a:r>
          </a:p>
          <a:p>
            <a:pPr lvl="1"/>
            <a:endParaRPr lang="en-US" sz="1200" dirty="0"/>
          </a:p>
          <a:p>
            <a:r>
              <a:rPr lang="en-US" sz="1400" dirty="0"/>
              <a:t>Rapid sand filtration flow direction (change from upwards to downwards)</a:t>
            </a:r>
          </a:p>
          <a:p>
            <a:pPr lvl="1"/>
            <a:r>
              <a:rPr lang="en-US" sz="1200" dirty="0"/>
              <a:t>Flowrate estimates from 7 to 20 m/h</a:t>
            </a:r>
          </a:p>
          <a:p>
            <a:pPr lvl="1"/>
            <a:r>
              <a:rPr lang="en-US" sz="1200" dirty="0"/>
              <a:t>Improvement in water quality (TSS?, hydrobiology?)</a:t>
            </a:r>
          </a:p>
          <a:p>
            <a:pPr lvl="1"/>
            <a:r>
              <a:rPr lang="en-US" sz="1200" dirty="0"/>
              <a:t>Lower losses during backwashing? Relevant?</a:t>
            </a:r>
          </a:p>
          <a:p>
            <a:pPr lvl="1"/>
            <a:endParaRPr lang="en-US" sz="1200" dirty="0"/>
          </a:p>
          <a:p>
            <a:r>
              <a:rPr lang="en-US" sz="1400" dirty="0"/>
              <a:t>Use of a smaller screen size (35 µm instead of 200 µm)</a:t>
            </a:r>
          </a:p>
          <a:p>
            <a:pPr lvl="1"/>
            <a:r>
              <a:rPr lang="en-US" sz="1200" dirty="0"/>
              <a:t>Possible positive influence on all downstream processes (including mussels?)</a:t>
            </a:r>
          </a:p>
          <a:p>
            <a:pPr lvl="1"/>
            <a:endParaRPr lang="en-US" sz="1200" dirty="0"/>
          </a:p>
          <a:p>
            <a:r>
              <a:rPr lang="en-US" sz="1400" dirty="0"/>
              <a:t>Finding optimal design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D123A-409C-49D1-AC23-1B0BC90D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80" y="4765343"/>
            <a:ext cx="4540273" cy="19706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1F1D654-7833-4648-A6D7-83BA22220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263" y="1043988"/>
            <a:ext cx="4540273" cy="20727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C6FB399-B5DF-47FF-9956-722EE21A442F}"/>
              </a:ext>
            </a:extLst>
          </p:cNvPr>
          <p:cNvCxnSpPr>
            <a:cxnSpLocks/>
          </p:cNvCxnSpPr>
          <p:nvPr/>
        </p:nvCxnSpPr>
        <p:spPr>
          <a:xfrm>
            <a:off x="5920033" y="1652076"/>
            <a:ext cx="2667786" cy="2974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3C301C-CAF7-425D-B881-24D8391E0399}"/>
              </a:ext>
            </a:extLst>
          </p:cNvPr>
          <p:cNvSpPr/>
          <p:nvPr/>
        </p:nvSpPr>
        <p:spPr>
          <a:xfrm>
            <a:off x="6674177" y="4747961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AD5A3E0-88D1-4E21-BD5A-A5737E935E6A}"/>
              </a:ext>
            </a:extLst>
          </p:cNvPr>
          <p:cNvSpPr/>
          <p:nvPr/>
        </p:nvSpPr>
        <p:spPr>
          <a:xfrm>
            <a:off x="8587819" y="5751264"/>
            <a:ext cx="612743" cy="7026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C7C07731-97A4-47F0-B76F-DED47637476B}"/>
              </a:ext>
            </a:extLst>
          </p:cNvPr>
          <p:cNvCxnSpPr/>
          <p:nvPr/>
        </p:nvCxnSpPr>
        <p:spPr>
          <a:xfrm>
            <a:off x="9530499" y="2714920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808B08C9-3EB8-434F-8049-585A7AA8F5CC}"/>
              </a:ext>
            </a:extLst>
          </p:cNvPr>
          <p:cNvCxnSpPr/>
          <p:nvPr/>
        </p:nvCxnSpPr>
        <p:spPr>
          <a:xfrm>
            <a:off x="6034726" y="2281588"/>
            <a:ext cx="0" cy="346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6466FCD-ED56-44AE-8B21-5CD5630DADF9}"/>
              </a:ext>
            </a:extLst>
          </p:cNvPr>
          <p:cNvSpPr/>
          <p:nvPr/>
        </p:nvSpPr>
        <p:spPr>
          <a:xfrm>
            <a:off x="5128180" y="4626733"/>
            <a:ext cx="4649355" cy="216359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1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875ACF1-9744-4855-8CA3-168EAE56DC5C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ADDECC-B082-4A18-B5E6-32D6D9CD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17247"/>
            <a:ext cx="8915400" cy="1143000"/>
          </a:xfrm>
        </p:spPr>
        <p:txBody>
          <a:bodyPr/>
          <a:lstStyle/>
          <a:p>
            <a:r>
              <a:rPr lang="nl-NL"/>
              <a:t>Chemicaliënverbruik optimalisatie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94F388E-6941-4E1B-A331-EEFA845ABA02}"/>
              </a:ext>
            </a:extLst>
          </p:cNvPr>
          <p:cNvSpPr txBox="1"/>
          <p:nvPr/>
        </p:nvSpPr>
        <p:spPr>
          <a:xfrm>
            <a:off x="-417136" y="1244598"/>
            <a:ext cx="49537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tx1"/>
                </a:solidFill>
              </a:rPr>
              <a:t>28-4-2021 en 29-4-2021 UVT IJsselmeer 68%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E702015-2BCA-4E49-815F-57573F04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1422700"/>
            <a:ext cx="5242845" cy="5018852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2F4DBE-4BF3-4522-BAAC-259693B2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35091"/>
            <a:ext cx="8915400" cy="3863975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1EC4C2E-06BA-4AFA-9A05-A8B6C72C31F2}"/>
              </a:ext>
            </a:extLst>
          </p:cNvPr>
          <p:cNvGraphicFramePr/>
          <p:nvPr/>
        </p:nvGraphicFramePr>
        <p:xfrm>
          <a:off x="5328002" y="1058934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C80E4AC-9396-4A9D-8AD1-8A9B868E3E82}"/>
              </a:ext>
            </a:extLst>
          </p:cNvPr>
          <p:cNvGraphicFramePr/>
          <p:nvPr/>
        </p:nvGraphicFramePr>
        <p:xfrm>
          <a:off x="4953000" y="3619143"/>
          <a:ext cx="3858507" cy="323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4050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F47BD-8956-42EF-A247-4F4B6CB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Chemicaliënverbruik optimalisatie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659A69F6-173A-4C99-9584-F4E0B935D9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32117" y="1917390"/>
          <a:ext cx="6484219" cy="3962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007">
                  <a:extLst>
                    <a:ext uri="{9D8B030D-6E8A-4147-A177-3AD203B41FA5}">
                      <a16:colId xmlns:a16="http://schemas.microsoft.com/office/drawing/2014/main" val="3040447280"/>
                    </a:ext>
                  </a:extLst>
                </a:gridCol>
                <a:gridCol w="857839">
                  <a:extLst>
                    <a:ext uri="{9D8B030D-6E8A-4147-A177-3AD203B41FA5}">
                      <a16:colId xmlns:a16="http://schemas.microsoft.com/office/drawing/2014/main" val="3771882753"/>
                    </a:ext>
                  </a:extLst>
                </a:gridCol>
                <a:gridCol w="892112">
                  <a:extLst>
                    <a:ext uri="{9D8B030D-6E8A-4147-A177-3AD203B41FA5}">
                      <a16:colId xmlns:a16="http://schemas.microsoft.com/office/drawing/2014/main" val="1791400014"/>
                    </a:ext>
                  </a:extLst>
                </a:gridCol>
                <a:gridCol w="868262">
                  <a:extLst>
                    <a:ext uri="{9D8B030D-6E8A-4147-A177-3AD203B41FA5}">
                      <a16:colId xmlns:a16="http://schemas.microsoft.com/office/drawing/2014/main" val="1160421465"/>
                    </a:ext>
                  </a:extLst>
                </a:gridCol>
                <a:gridCol w="1227923">
                  <a:extLst>
                    <a:ext uri="{9D8B030D-6E8A-4147-A177-3AD203B41FA5}">
                      <a16:colId xmlns:a16="http://schemas.microsoft.com/office/drawing/2014/main" val="1719874548"/>
                    </a:ext>
                  </a:extLst>
                </a:gridCol>
                <a:gridCol w="1158076">
                  <a:extLst>
                    <a:ext uri="{9D8B030D-6E8A-4147-A177-3AD203B41FA5}">
                      <a16:colId xmlns:a16="http://schemas.microsoft.com/office/drawing/2014/main" val="978157157"/>
                    </a:ext>
                  </a:extLst>
                </a:gridCol>
              </a:tblGrid>
              <a:tr h="42655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Scenario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Eenheid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FeCl</a:t>
                      </a:r>
                      <a:r>
                        <a:rPr lang="nl-NL" sz="1400" b="1" u="none" strike="noStrike" baseline="-25000">
                          <a:effectLst/>
                        </a:rPr>
                        <a:t>3</a:t>
                      </a:r>
                      <a:r>
                        <a:rPr lang="nl-NL" sz="1400" b="1" u="none" strike="noStrike">
                          <a:effectLst/>
                        </a:rPr>
                        <a:t> (40%)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CO</a:t>
                      </a:r>
                      <a:r>
                        <a:rPr lang="nl-NL" sz="1400" b="1" u="none" strike="noStrike" baseline="-25000">
                          <a:effectLst/>
                        </a:rPr>
                        <a:t>2 </a:t>
                      </a:r>
                      <a:r>
                        <a:rPr lang="nl-NL" sz="1400" b="1" u="none" strike="noStrike" baseline="0">
                          <a:effectLst/>
                        </a:rPr>
                        <a:t>(100%)</a:t>
                      </a:r>
                      <a:endParaRPr lang="nl-NL" sz="14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err="1">
                          <a:effectLst/>
                        </a:rPr>
                        <a:t>NaOH</a:t>
                      </a:r>
                      <a:r>
                        <a:rPr lang="nl-NL" sz="1400" b="1" u="none" strike="noStrike">
                          <a:effectLst/>
                        </a:rPr>
                        <a:t> (50%)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TOTAAL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12107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86859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5596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2744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0414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5596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2905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ton/j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4197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848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42774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81360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1.007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2744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3.752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90949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1.007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2.333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4648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ton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r>
                        <a:rPr lang="nl-NL" sz="1400" u="none" strike="noStrike">
                          <a:effectLst/>
                        </a:rPr>
                        <a:t>-eq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755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661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1326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2.743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1238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03635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€ 532.000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€ 727.000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€ 1.259.000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17792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>
                          <a:effectLst/>
                        </a:rPr>
                        <a:t>Euro / jaar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€ 532.000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€ 351.000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u="none" strike="noStrike">
                          <a:effectLst/>
                        </a:rPr>
                        <a:t>€ 883.000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1456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>
                          <a:effectLst/>
                        </a:rPr>
                        <a:t>Euro / jaar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€ 399.000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€ 61.000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€ 351.000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effectLst/>
                        </a:rPr>
                        <a:t>€ 811.000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74345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612906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316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>
                          <a:effectLst/>
                        </a:rPr>
                        <a:t>Totaal kosten incl. CO</a:t>
                      </a:r>
                      <a:r>
                        <a:rPr lang="nl-NL" sz="1400" u="none" strike="noStrike" baseline="-25000">
                          <a:effectLst/>
                        </a:rPr>
                        <a:t>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WPJ bestaand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€ 1.634.028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50710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€ 1.116.305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39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EAF0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>
                          <a:effectLst/>
                        </a:rPr>
                        <a:t>€ 1.085.414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7194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A58DE06-33C3-41FA-9212-9C29D3512AED}"/>
              </a:ext>
            </a:extLst>
          </p:cNvPr>
          <p:cNvGraphicFramePr>
            <a:graphicFrameLocks noGrp="1"/>
          </p:cNvGraphicFramePr>
          <p:nvPr/>
        </p:nvGraphicFramePr>
        <p:xfrm>
          <a:off x="287909" y="5544349"/>
          <a:ext cx="5170164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694">
                  <a:extLst>
                    <a:ext uri="{9D8B030D-6E8A-4147-A177-3AD203B41FA5}">
                      <a16:colId xmlns:a16="http://schemas.microsoft.com/office/drawing/2014/main" val="1698789623"/>
                    </a:ext>
                  </a:extLst>
                </a:gridCol>
                <a:gridCol w="924439">
                  <a:extLst>
                    <a:ext uri="{9D8B030D-6E8A-4147-A177-3AD203B41FA5}">
                      <a16:colId xmlns:a16="http://schemas.microsoft.com/office/drawing/2014/main" val="3944872242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1369619309"/>
                    </a:ext>
                  </a:extLst>
                </a:gridCol>
                <a:gridCol w="845202">
                  <a:extLst>
                    <a:ext uri="{9D8B030D-6E8A-4147-A177-3AD203B41FA5}">
                      <a16:colId xmlns:a16="http://schemas.microsoft.com/office/drawing/2014/main" val="3517996416"/>
                    </a:ext>
                  </a:extLst>
                </a:gridCol>
                <a:gridCol w="713139">
                  <a:extLst>
                    <a:ext uri="{9D8B030D-6E8A-4147-A177-3AD203B41FA5}">
                      <a16:colId xmlns:a16="http://schemas.microsoft.com/office/drawing/2014/main" val="3651611565"/>
                    </a:ext>
                  </a:extLst>
                </a:gridCol>
                <a:gridCol w="739551">
                  <a:extLst>
                    <a:ext uri="{9D8B030D-6E8A-4147-A177-3AD203B41FA5}">
                      <a16:colId xmlns:a16="http://schemas.microsoft.com/office/drawing/2014/main" val="2460722923"/>
                    </a:ext>
                  </a:extLst>
                </a:gridCol>
              </a:tblGrid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HCO3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Na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SI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UVT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8156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mg/L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34240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WPJ bestaand</a:t>
                      </a:r>
                      <a:endParaRPr lang="nl-NL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94645"/>
                  </a:ext>
                </a:extLst>
              </a:tr>
              <a:tr h="19775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solidFill>
                            <a:schemeClr val="bg1"/>
                          </a:solidFill>
                          <a:effectLst/>
                        </a:rPr>
                        <a:t>+</a:t>
                      </a:r>
                      <a:r>
                        <a:rPr lang="nl-NL" sz="14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85,8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56782"/>
                  </a:ext>
                </a:extLst>
              </a:tr>
              <a:tr h="220501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+cascade en CO</a:t>
                      </a:r>
                      <a:r>
                        <a:rPr lang="nl-NL" sz="1400" u="none" strike="noStrike" kern="1200" baseline="-25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156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nl-NL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86,1</a:t>
                      </a:r>
                      <a:endParaRPr lang="nl-NL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6765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EB7B005A-D075-4E80-9D01-C74A744CBC24}"/>
              </a:ext>
            </a:extLst>
          </p:cNvPr>
          <p:cNvGraphicFramePr>
            <a:graphicFrameLocks noGrp="1"/>
          </p:cNvGraphicFramePr>
          <p:nvPr/>
        </p:nvGraphicFramePr>
        <p:xfrm>
          <a:off x="6043170" y="254460"/>
          <a:ext cx="3862830" cy="480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566">
                  <a:extLst>
                    <a:ext uri="{9D8B030D-6E8A-4147-A177-3AD203B41FA5}">
                      <a16:colId xmlns:a16="http://schemas.microsoft.com/office/drawing/2014/main" val="2175539967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2070116529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2941834187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3329515009"/>
                    </a:ext>
                  </a:extLst>
                </a:gridCol>
                <a:gridCol w="772566">
                  <a:extLst>
                    <a:ext uri="{9D8B030D-6E8A-4147-A177-3AD203B41FA5}">
                      <a16:colId xmlns:a16="http://schemas.microsoft.com/office/drawing/2014/main" val="4109320075"/>
                    </a:ext>
                  </a:extLst>
                </a:gridCol>
              </a:tblGrid>
              <a:tr h="148185"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FeCl</a:t>
                      </a:r>
                      <a:r>
                        <a:rPr lang="nl-NL" sz="1000" u="none" strike="noStrike" baseline="-25000">
                          <a:effectLst/>
                        </a:rPr>
                        <a:t>3</a:t>
                      </a:r>
                      <a:r>
                        <a:rPr lang="nl-NL" sz="1000" u="none" strike="noStrike">
                          <a:effectLst/>
                        </a:rPr>
                        <a:t> (40%)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</a:t>
                      </a:r>
                      <a:r>
                        <a:rPr lang="nl-NL" sz="1000" u="none" strike="noStrike" baseline="-25000">
                          <a:effectLst/>
                        </a:rPr>
                        <a:t>2</a:t>
                      </a:r>
                      <a:endParaRPr lang="nl-NL" sz="1000" b="0" i="0" u="none" strike="noStrike" baseline="-25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NaOH (50%)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7944"/>
                  </a:ext>
                </a:extLst>
              </a:tr>
              <a:tr h="83982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Prijs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Eur/ton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95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72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265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70620"/>
                  </a:ext>
                </a:extLst>
              </a:tr>
              <a:tr h="148185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u="none" strike="noStrike">
                          <a:effectLst/>
                        </a:rPr>
                        <a:t>kg/kg/CO2-eq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0,18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0,78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000" u="none" strike="noStrike">
                          <a:effectLst/>
                        </a:rPr>
                        <a:t>1,36</a:t>
                      </a:r>
                      <a:endParaRPr lang="nl-N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34541"/>
                  </a:ext>
                </a:extLst>
              </a:tr>
            </a:tbl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2677B0AE-ADAB-4472-A9C8-9416F1EF3811}"/>
              </a:ext>
            </a:extLst>
          </p:cNvPr>
          <p:cNvSpPr txBox="1"/>
          <p:nvPr/>
        </p:nvSpPr>
        <p:spPr>
          <a:xfrm>
            <a:off x="9719440" y="992327"/>
            <a:ext cx="2831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Cascade en UV kwantificeren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DDCED11-2390-41D3-A654-96E1E8ECF596}"/>
              </a:ext>
            </a:extLst>
          </p:cNvPr>
          <p:cNvSpPr txBox="1">
            <a:spLocks/>
          </p:cNvSpPr>
          <p:nvPr/>
        </p:nvSpPr>
        <p:spPr bwMode="auto">
          <a:xfrm>
            <a:off x="-3182854" y="141339"/>
            <a:ext cx="3182854" cy="46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nl-NL" dirty="0"/>
              <a:t>Scenario 0: bestaand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1: +cascade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Scenario 2: +CO</a:t>
            </a:r>
            <a:r>
              <a:rPr lang="nl-NL" baseline="-25000" dirty="0"/>
              <a:t>2</a:t>
            </a:r>
            <a:r>
              <a:rPr lang="nl-NL" dirty="0"/>
              <a:t>+cascade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0" indent="0">
              <a:buFont typeface="Arial" charset="0"/>
              <a:buNone/>
            </a:pPr>
            <a:endParaRPr lang="nl-NL" dirty="0"/>
          </a:p>
          <a:p>
            <a:pPr marL="0" indent="0">
              <a:buFont typeface="Arial" charset="0"/>
              <a:buNone/>
            </a:pPr>
            <a:r>
              <a:rPr lang="nl-NL" dirty="0"/>
              <a:t>Chemicaliënverbruik evalueren op:</a:t>
            </a:r>
          </a:p>
          <a:p>
            <a:r>
              <a:rPr lang="nl-NL" dirty="0"/>
              <a:t>Kosten</a:t>
            </a:r>
          </a:p>
          <a:p>
            <a:r>
              <a:rPr lang="nl-NL" dirty="0"/>
              <a:t>Duurzaamheid</a:t>
            </a:r>
          </a:p>
          <a:p>
            <a:r>
              <a:rPr lang="nl-NL" dirty="0"/>
              <a:t>UV-T</a:t>
            </a:r>
          </a:p>
          <a:p>
            <a:r>
              <a:rPr lang="nl-NL" dirty="0"/>
              <a:t>HCO</a:t>
            </a:r>
            <a:r>
              <a:rPr lang="nl-NL" baseline="-25000" dirty="0"/>
              <a:t>3</a:t>
            </a:r>
            <a:endParaRPr lang="nl-NL" dirty="0"/>
          </a:p>
          <a:p>
            <a:r>
              <a:rPr lang="nl-NL" dirty="0"/>
              <a:t>Natrium</a:t>
            </a:r>
          </a:p>
          <a:p>
            <a:r>
              <a:rPr lang="nl-NL" dirty="0"/>
              <a:t>Chloride</a:t>
            </a:r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121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83319-76EA-4F44-A907-A3B1F892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Samenvatting:  waarom pilot?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95E9E6-0DC9-4F33-B16A-79C7F22A7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Geen voorbeeld aan bestaande WPJ</a:t>
            </a:r>
          </a:p>
          <a:p>
            <a:pPr lvl="1"/>
            <a:r>
              <a:rPr lang="nl-NL" dirty="0"/>
              <a:t>Ontwerpuitgangspunten “uit het lood”</a:t>
            </a:r>
          </a:p>
          <a:p>
            <a:pPr lvl="2"/>
            <a:r>
              <a:rPr lang="nl-NL" dirty="0"/>
              <a:t>Nieuwe ontwerpuitgangspunten valideren</a:t>
            </a:r>
          </a:p>
          <a:p>
            <a:pPr lvl="1"/>
            <a:r>
              <a:rPr lang="nl-NL" dirty="0"/>
              <a:t>Waterkwaliteit voldoet op aantal punten niet</a:t>
            </a:r>
          </a:p>
          <a:p>
            <a:endParaRPr lang="nl-NL" dirty="0"/>
          </a:p>
          <a:p>
            <a:r>
              <a:rPr lang="nl-NL" dirty="0"/>
              <a:t>Verbeterde/efficiëntere vlokafscheiding?</a:t>
            </a:r>
          </a:p>
          <a:p>
            <a:pPr lvl="1"/>
            <a:r>
              <a:rPr lang="nl-NL" dirty="0"/>
              <a:t>Flotatie meer en meer toegepast (m.n. </a:t>
            </a:r>
            <a:r>
              <a:rPr lang="nl-NL" dirty="0" err="1"/>
              <a:t>Evides</a:t>
            </a:r>
            <a:r>
              <a:rPr lang="nl-NL" dirty="0"/>
              <a:t>)</a:t>
            </a:r>
          </a:p>
          <a:p>
            <a:pPr lvl="2"/>
            <a:r>
              <a:rPr lang="nl-NL" dirty="0"/>
              <a:t>Kleinere footprint</a:t>
            </a:r>
          </a:p>
          <a:p>
            <a:pPr lvl="2"/>
            <a:r>
              <a:rPr lang="nl-NL" dirty="0"/>
              <a:t>Mogelijk minder chemicaliën</a:t>
            </a:r>
          </a:p>
          <a:p>
            <a:pPr lvl="2"/>
            <a:r>
              <a:rPr lang="nl-NL" dirty="0"/>
              <a:t>Elektrificeer ambitie</a:t>
            </a:r>
          </a:p>
          <a:p>
            <a:pPr lvl="2"/>
            <a:r>
              <a:rPr lang="nl-NL" dirty="0"/>
              <a:t>Robuuster bij lagere temperaturen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84AF269-2C75-4BE4-96C2-EC6BE951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015" y="3429000"/>
            <a:ext cx="3853107" cy="19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2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‘Uitdagingen’ sector productie PWN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Leveringszekerheid</a:t>
            </a:r>
          </a:p>
          <a:p>
            <a:pPr lvl="1"/>
            <a:r>
              <a:rPr lang="nl-NL" dirty="0"/>
              <a:t>Van 5% naar 10</a:t>
            </a:r>
            <a:r>
              <a:rPr lang="nl-NL"/>
              <a:t>% marge</a:t>
            </a:r>
          </a:p>
          <a:p>
            <a:pPr lvl="1"/>
            <a:r>
              <a:rPr lang="nl-NL" dirty="0"/>
              <a:t>Capaciteit bijbouwen</a:t>
            </a:r>
          </a:p>
          <a:p>
            <a:pPr lvl="1"/>
            <a:r>
              <a:rPr lang="nl-NL" dirty="0"/>
              <a:t>Voorzuivering PS Andijk einde levensduur in 2035</a:t>
            </a:r>
          </a:p>
          <a:p>
            <a:r>
              <a:rPr lang="nl-NL" dirty="0"/>
              <a:t>Waterkwaliteit</a:t>
            </a:r>
          </a:p>
          <a:p>
            <a:pPr lvl="1"/>
            <a:r>
              <a:rPr lang="nl-NL" dirty="0"/>
              <a:t>Chloride</a:t>
            </a:r>
          </a:p>
          <a:p>
            <a:pPr lvl="1"/>
            <a:r>
              <a:rPr lang="nl-NL" dirty="0"/>
              <a:t>PFAS</a:t>
            </a:r>
          </a:p>
          <a:p>
            <a:pPr lvl="1"/>
            <a:r>
              <a:rPr lang="nl-NL" dirty="0"/>
              <a:t>Biologische stabiliteit</a:t>
            </a:r>
          </a:p>
          <a:p>
            <a:pPr lvl="1"/>
            <a:r>
              <a:rPr lang="nl-NL" dirty="0"/>
              <a:t>Mangaan (operationeel)</a:t>
            </a:r>
          </a:p>
          <a:p>
            <a:r>
              <a:rPr lang="nl-NL" dirty="0"/>
              <a:t>Gecommitteerd aan Parijsakkoord</a:t>
            </a:r>
          </a:p>
          <a:p>
            <a:pPr lvl="1"/>
            <a:r>
              <a:rPr lang="nl-NL" dirty="0"/>
              <a:t>Minder CO</a:t>
            </a:r>
            <a:r>
              <a:rPr lang="nl-NL" baseline="-25000" dirty="0"/>
              <a:t>2</a:t>
            </a:r>
            <a:r>
              <a:rPr lang="nl-NL" dirty="0"/>
              <a:t> uitstoot 50% reductie in 2030</a:t>
            </a:r>
          </a:p>
          <a:p>
            <a:pPr lvl="1"/>
            <a:r>
              <a:rPr lang="nl-NL" dirty="0"/>
              <a:t>Meer circulair</a:t>
            </a:r>
          </a:p>
          <a:p>
            <a:endParaRPr lang="nl-NL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BD64A-5209-4C1A-8ACB-B8FD9915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57213"/>
            <a:ext cx="8915400" cy="470218"/>
          </a:xfrm>
        </p:spPr>
        <p:txBody>
          <a:bodyPr/>
          <a:lstStyle/>
          <a:p>
            <a:r>
              <a:rPr lang="nl-NL"/>
              <a:t>Project en pilot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73C0CB-9F29-4CAB-8FBC-7F5274112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15" y="1233718"/>
            <a:ext cx="8915400" cy="813753"/>
          </a:xfrm>
        </p:spPr>
        <p:txBody>
          <a:bodyPr/>
          <a:lstStyle/>
          <a:p>
            <a:endParaRPr lang="nl-NL" sz="1800"/>
          </a:p>
          <a:p>
            <a:endParaRPr lang="nl-NL" sz="1800"/>
          </a:p>
          <a:p>
            <a:endParaRPr lang="nl-NL" sz="1800"/>
          </a:p>
          <a:p>
            <a:endParaRPr lang="nl-NL" sz="1800"/>
          </a:p>
          <a:p>
            <a:endParaRPr lang="nl-NL" sz="180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61594A5C-1C1B-4FE2-9049-0045D92A432B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1992089"/>
          <a:ext cx="734368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1842">
                  <a:extLst>
                    <a:ext uri="{9D8B030D-6E8A-4147-A177-3AD203B41FA5}">
                      <a16:colId xmlns:a16="http://schemas.microsoft.com/office/drawing/2014/main" val="1339928306"/>
                    </a:ext>
                  </a:extLst>
                </a:gridCol>
                <a:gridCol w="3671842">
                  <a:extLst>
                    <a:ext uri="{9D8B030D-6E8A-4147-A177-3AD203B41FA5}">
                      <a16:colId xmlns:a16="http://schemas.microsoft.com/office/drawing/2014/main" val="2825427449"/>
                    </a:ext>
                  </a:extLst>
                </a:gridCol>
              </a:tblGrid>
              <a:tr h="238650">
                <a:tc>
                  <a:txBody>
                    <a:bodyPr/>
                    <a:lstStyle/>
                    <a:p>
                      <a:r>
                        <a:rPr lang="nl-NL"/>
                        <a:t>Onderdeel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Waarde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481600"/>
                  </a:ext>
                </a:extLst>
              </a:tr>
              <a:tr h="238650">
                <a:tc>
                  <a:txBody>
                    <a:bodyPr/>
                    <a:lstStyle/>
                    <a:p>
                      <a:r>
                        <a:rPr lang="nl-NL">
                          <a:solidFill>
                            <a:srgbClr val="002060"/>
                          </a:solidFill>
                        </a:rPr>
                        <a:t>Fase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2060"/>
                          </a:solidFill>
                        </a:rPr>
                        <a:t>4400 m</a:t>
                      </a:r>
                      <a:r>
                        <a:rPr lang="nl-NL" baseline="30000" dirty="0">
                          <a:solidFill>
                            <a:srgbClr val="002060"/>
                          </a:solidFill>
                        </a:rPr>
                        <a:t>3</a:t>
                      </a:r>
                      <a:r>
                        <a:rPr lang="nl-NL" dirty="0">
                          <a:solidFill>
                            <a:srgbClr val="002060"/>
                          </a:solidFill>
                        </a:rPr>
                        <a:t>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020735"/>
                  </a:ext>
                </a:extLst>
              </a:tr>
              <a:tr h="238650">
                <a:tc>
                  <a:txBody>
                    <a:bodyPr/>
                    <a:lstStyle/>
                    <a:p>
                      <a:r>
                        <a:rPr lang="nl-NL">
                          <a:solidFill>
                            <a:srgbClr val="002060"/>
                          </a:solidFill>
                        </a:rPr>
                        <a:t>CAPEX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46 M€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551566"/>
                  </a:ext>
                </a:extLst>
              </a:tr>
              <a:tr h="340321">
                <a:tc>
                  <a:txBody>
                    <a:bodyPr/>
                    <a:lstStyle/>
                    <a:p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Exploitatie (Ex. CO2 uitstoot)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3,8 M€/jaar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379805"/>
                  </a:ext>
                </a:extLst>
              </a:tr>
              <a:tr h="340321">
                <a:tc>
                  <a:txBody>
                    <a:bodyPr/>
                    <a:lstStyle/>
                    <a:p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Levensduur 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30 jaar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799928"/>
                  </a:ext>
                </a:extLst>
              </a:tr>
              <a:tr h="238650">
                <a:tc>
                  <a:txBody>
                    <a:bodyPr/>
                    <a:lstStyle/>
                    <a:p>
                      <a:r>
                        <a:rPr lang="nl-NL" sz="2000">
                          <a:solidFill>
                            <a:srgbClr val="002060"/>
                          </a:solidFill>
                        </a:rPr>
                        <a:t>“Total cost of Ownership”</a:t>
                      </a:r>
                      <a:endParaRPr lang="nl-NL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1" i="0" dirty="0">
                          <a:solidFill>
                            <a:srgbClr val="002060"/>
                          </a:solidFill>
                        </a:rPr>
                        <a:t>160 M€</a:t>
                      </a:r>
                      <a:endParaRPr lang="nl-NL" b="1" i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73282"/>
                  </a:ext>
                </a:extLst>
              </a:tr>
            </a:tbl>
          </a:graphicData>
        </a:graphic>
      </p:graphicFrame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2E5DABD7-8DFE-4160-9461-11DBAA262321}"/>
              </a:ext>
            </a:extLst>
          </p:cNvPr>
          <p:cNvSpPr txBox="1">
            <a:spLocks/>
          </p:cNvSpPr>
          <p:nvPr/>
        </p:nvSpPr>
        <p:spPr bwMode="auto">
          <a:xfrm>
            <a:off x="257453" y="1231505"/>
            <a:ext cx="9284562" cy="47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/>
              <a:t>Begroting RHDHV in Aanbestedingsleidraad (max. kosten van Lamellen separator)</a:t>
            </a:r>
          </a:p>
          <a:p>
            <a:endParaRPr lang="nl-NL" sz="1800"/>
          </a:p>
          <a:p>
            <a:endParaRPr lang="nl-NL" sz="180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02CA2FD0-4CA8-4A0E-859F-AE343A362084}"/>
              </a:ext>
            </a:extLst>
          </p:cNvPr>
          <p:cNvSpPr txBox="1">
            <a:spLocks/>
          </p:cNvSpPr>
          <p:nvPr/>
        </p:nvSpPr>
        <p:spPr bwMode="auto">
          <a:xfrm>
            <a:off x="114170" y="4822598"/>
            <a:ext cx="5069149" cy="171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445" indent="-385445"/>
            <a:r>
              <a:rPr lang="nl-NL" sz="1600">
                <a:solidFill>
                  <a:srgbClr val="002060"/>
                </a:solidFill>
                <a:latin typeface="Arial"/>
                <a:cs typeface="Arial"/>
              </a:rPr>
              <a:t>Kunnen we dit minimaliseren en projectdoelen halen? (ook duurzaamheid CO</a:t>
            </a:r>
            <a:r>
              <a:rPr lang="nl-NL" sz="1600" baseline="-25000">
                <a:solidFill>
                  <a:srgbClr val="002060"/>
                </a:solidFill>
                <a:latin typeface="Arial"/>
                <a:cs typeface="Arial"/>
              </a:rPr>
              <a:t>2</a:t>
            </a:r>
            <a:r>
              <a:rPr lang="nl-NL" sz="1600">
                <a:solidFill>
                  <a:srgbClr val="002060"/>
                </a:solidFill>
                <a:latin typeface="Arial"/>
                <a:cs typeface="Arial"/>
              </a:rPr>
              <a:t>)</a:t>
            </a:r>
            <a:endParaRPr lang="nl-NL">
              <a:solidFill>
                <a:srgbClr val="002060"/>
              </a:solidFill>
              <a:latin typeface="Arial"/>
              <a:cs typeface="Arial"/>
            </a:endParaRPr>
          </a:p>
          <a:p>
            <a:pPr marL="385445" indent="-385445"/>
            <a:r>
              <a:rPr lang="nl-NL" sz="1600">
                <a:solidFill>
                  <a:srgbClr val="002060"/>
                </a:solidFill>
                <a:latin typeface="Arial"/>
                <a:cs typeface="Arial"/>
              </a:rPr>
              <a:t>Is een DAF beter dan een LS?</a:t>
            </a:r>
          </a:p>
          <a:p>
            <a:pPr marL="385445" indent="-385445"/>
            <a:r>
              <a:rPr lang="nl-NL" sz="1600">
                <a:solidFill>
                  <a:srgbClr val="002060"/>
                </a:solidFill>
              </a:rPr>
              <a:t>Hoe minder we testen hoe meer veiligheid we moeten inbouwen. </a:t>
            </a:r>
            <a:endParaRPr lang="nl-NL" sz="1600">
              <a:solidFill>
                <a:srgbClr val="002060"/>
              </a:solidFill>
              <a:cs typeface="Arial" charset="0"/>
            </a:endParaRPr>
          </a:p>
          <a:p>
            <a:pPr marL="836295" lvl="1" indent="-321945"/>
            <a:r>
              <a:rPr lang="nl-NL" sz="1600">
                <a:solidFill>
                  <a:srgbClr val="002060"/>
                </a:solidFill>
                <a:latin typeface="Arial"/>
                <a:cs typeface="Arial"/>
              </a:rPr>
              <a:t>Het zal wel werken maar niet optimaal zijn?</a:t>
            </a:r>
          </a:p>
          <a:p>
            <a:pPr marL="836295" lvl="1" indent="-321945"/>
            <a:endParaRPr lang="nl-NL" sz="1600">
              <a:cs typeface="Arial" charset="0"/>
            </a:endParaRPr>
          </a:p>
          <a:p>
            <a:pPr marL="836295" lvl="1" indent="-321945"/>
            <a:endParaRPr lang="nl-NL" sz="1600">
              <a:cs typeface="Arial" charset="0"/>
            </a:endParaRPr>
          </a:p>
          <a:p>
            <a:pPr marL="385445" indent="-385445"/>
            <a:endParaRPr lang="nl-NL" sz="1600">
              <a:cs typeface="Arial" charset="0"/>
            </a:endParaRPr>
          </a:p>
          <a:p>
            <a:pPr marL="385445" indent="-385445"/>
            <a:endParaRPr lang="nl-NL" sz="1600">
              <a:cs typeface="Arial" charset="0"/>
            </a:endParaRPr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5932625F-6DCB-4A21-BC0E-EB642B9B2FA9}"/>
              </a:ext>
            </a:extLst>
          </p:cNvPr>
          <p:cNvSpPr/>
          <p:nvPr/>
        </p:nvSpPr>
        <p:spPr>
          <a:xfrm>
            <a:off x="5536087" y="5367412"/>
            <a:ext cx="1118586" cy="625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F76A650-7706-452D-812F-8140C493B8B1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8EA4C506-8C91-4279-8FD9-6DFD6A5FE067}"/>
              </a:ext>
            </a:extLst>
          </p:cNvPr>
          <p:cNvSpPr txBox="1">
            <a:spLocks/>
          </p:cNvSpPr>
          <p:nvPr/>
        </p:nvSpPr>
        <p:spPr bwMode="auto">
          <a:xfrm>
            <a:off x="7332112" y="5015991"/>
            <a:ext cx="2414716" cy="13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>
                <a:solidFill>
                  <a:srgbClr val="002060"/>
                </a:solidFill>
                <a:latin typeface="Arial"/>
                <a:cs typeface="Arial"/>
              </a:rPr>
              <a:t>Investeren in een pilot onderzoek</a:t>
            </a:r>
          </a:p>
          <a:p>
            <a:pPr marL="0" indent="0">
              <a:buNone/>
            </a:pPr>
            <a:endParaRPr lang="nl-NL" sz="2400">
              <a:solidFill>
                <a:srgbClr val="002060"/>
              </a:solidFill>
            </a:endParaRPr>
          </a:p>
          <a:p>
            <a:pPr marL="836295" lvl="1" indent="-321945"/>
            <a:endParaRPr lang="nl-NL" sz="1200">
              <a:solidFill>
                <a:srgbClr val="002060"/>
              </a:solidFill>
              <a:cs typeface="Arial" charset="0"/>
            </a:endParaRPr>
          </a:p>
          <a:p>
            <a:pPr marL="385445" indent="-385445"/>
            <a:endParaRPr lang="nl-NL" sz="1200">
              <a:solidFill>
                <a:srgbClr val="002060"/>
              </a:solidFill>
              <a:cs typeface="Arial" charset="0"/>
            </a:endParaRPr>
          </a:p>
          <a:p>
            <a:pPr marL="385445" indent="-385445"/>
            <a:endParaRPr lang="nl-NL" sz="120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9E6F03BF-DA56-4820-84BF-30CAE76703F0}"/>
              </a:ext>
            </a:extLst>
          </p:cNvPr>
          <p:cNvSpPr txBox="1">
            <a:spLocks/>
          </p:cNvSpPr>
          <p:nvPr/>
        </p:nvSpPr>
        <p:spPr bwMode="auto">
          <a:xfrm>
            <a:off x="5433371" y="4926922"/>
            <a:ext cx="1118586" cy="44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>
                <a:solidFill>
                  <a:srgbClr val="002060"/>
                </a:solidFill>
              </a:rPr>
              <a:t>Oplossing</a:t>
            </a:r>
            <a:endParaRPr lang="nl-NL" sz="1800">
              <a:solidFill>
                <a:srgbClr val="002060"/>
              </a:solidFill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BD2D9C3E-DD78-4B1C-B79E-DAFC25C306BA}"/>
              </a:ext>
            </a:extLst>
          </p:cNvPr>
          <p:cNvSpPr/>
          <p:nvPr/>
        </p:nvSpPr>
        <p:spPr>
          <a:xfrm>
            <a:off x="7007441" y="4662653"/>
            <a:ext cx="2534574" cy="203540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1220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FC5320E1-4D00-4BC5-A891-2A984636C191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4A17937-66A7-4F60-97AE-B997BE8F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60648"/>
            <a:ext cx="8915400" cy="567531"/>
          </a:xfrm>
        </p:spPr>
        <p:txBody>
          <a:bodyPr/>
          <a:lstStyle/>
          <a:p>
            <a:r>
              <a:rPr lang="nl-NL"/>
              <a:t>Ramingen ontwerp keuzes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98F81AC1-FEE1-4ED5-B988-5CE26BAE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6" y="918656"/>
            <a:ext cx="8915400" cy="1238618"/>
          </a:xfrm>
        </p:spPr>
        <p:txBody>
          <a:bodyPr/>
          <a:lstStyle/>
          <a:p>
            <a:r>
              <a:rPr lang="nl-NL" sz="1400" dirty="0"/>
              <a:t>Ruwe inschatting voor initiële motivatie concept keuze en pilot onderzoekplan, (RHDHV calculator, voor 4400 m</a:t>
            </a:r>
            <a:r>
              <a:rPr lang="nl-NL" sz="1400" baseline="30000" dirty="0"/>
              <a:t>3</a:t>
            </a:r>
            <a:r>
              <a:rPr lang="nl-NL" sz="1400" dirty="0"/>
              <a:t>/h) </a:t>
            </a:r>
          </a:p>
          <a:p>
            <a:r>
              <a:rPr lang="nl-NL" sz="1400" dirty="0"/>
              <a:t>Alles moet worden gecheckt na conclusies pilot en kennis Nijhuis</a:t>
            </a:r>
          </a:p>
          <a:p>
            <a:r>
              <a:rPr lang="nl-NL" sz="1400" dirty="0"/>
              <a:t>Let op! Is maar één aspect </a:t>
            </a:r>
            <a:r>
              <a:rPr lang="en-US" sz="1400" dirty="0"/>
              <a:t>in TOM analysis </a:t>
            </a: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67515CB6-8BB7-435C-8C3C-223AB3C6407D}"/>
              </a:ext>
            </a:extLst>
          </p:cNvPr>
          <p:cNvGraphicFramePr>
            <a:graphicFrameLocks noGrp="1"/>
          </p:cNvGraphicFramePr>
          <p:nvPr/>
        </p:nvGraphicFramePr>
        <p:xfrm>
          <a:off x="56456" y="2105176"/>
          <a:ext cx="8057735" cy="4651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605">
                  <a:extLst>
                    <a:ext uri="{9D8B030D-6E8A-4147-A177-3AD203B41FA5}">
                      <a16:colId xmlns:a16="http://schemas.microsoft.com/office/drawing/2014/main" val="1339503956"/>
                    </a:ext>
                  </a:extLst>
                </a:gridCol>
                <a:gridCol w="1907991">
                  <a:extLst>
                    <a:ext uri="{9D8B030D-6E8A-4147-A177-3AD203B41FA5}">
                      <a16:colId xmlns:a16="http://schemas.microsoft.com/office/drawing/2014/main" val="481008122"/>
                    </a:ext>
                  </a:extLst>
                </a:gridCol>
                <a:gridCol w="1606859">
                  <a:extLst>
                    <a:ext uri="{9D8B030D-6E8A-4147-A177-3AD203B41FA5}">
                      <a16:colId xmlns:a16="http://schemas.microsoft.com/office/drawing/2014/main" val="1571022493"/>
                    </a:ext>
                  </a:extLst>
                </a:gridCol>
                <a:gridCol w="2592280">
                  <a:extLst>
                    <a:ext uri="{9D8B030D-6E8A-4147-A177-3AD203B41FA5}">
                      <a16:colId xmlns:a16="http://schemas.microsoft.com/office/drawing/2014/main" val="1409187827"/>
                    </a:ext>
                  </a:extLst>
                </a:gridCol>
              </a:tblGrid>
              <a:tr h="400101">
                <a:tc>
                  <a:txBody>
                    <a:bodyPr/>
                    <a:lstStyle/>
                    <a:p>
                      <a:r>
                        <a:rPr lang="nl-NL" sz="1600"/>
                        <a:t>Onderdeel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CAPEX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OPEX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088322"/>
                  </a:ext>
                </a:extLst>
              </a:tr>
              <a:tr h="281574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MZ zeefwijdte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 – 35 µm</a:t>
                      </a:r>
                      <a:endParaRPr lang="nl-NL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4,6 - 8,7 </a:t>
                      </a:r>
                      <a:r>
                        <a:rPr lang="nl-NL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M€</a:t>
                      </a: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nl-NL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Vergelijkbaar verhouding als CAPEX</a:t>
                      </a:r>
                    </a:p>
                    <a:p>
                      <a:r>
                        <a:rPr lang="nl-NL" sz="1400">
                          <a:latin typeface="+mj-lt"/>
                        </a:rPr>
                        <a:t>Mosselen verwijdering moet ook worden meegenomen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312580"/>
                  </a:ext>
                </a:extLst>
              </a:tr>
              <a:tr h="646317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Flocculatie verblijfstijd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LS 20 - 30 min</a:t>
                      </a:r>
                    </a:p>
                    <a:p>
                      <a:r>
                        <a:rPr lang="nl-NL" sz="1400">
                          <a:latin typeface="+mj-lt"/>
                        </a:rPr>
                        <a:t>DAF 10 - 20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  <a:latin typeface="+mj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300 k€/min</a:t>
                      </a:r>
                    </a:p>
                    <a:p>
                      <a:r>
                        <a:rPr lang="nl-NL" sz="1400">
                          <a:latin typeface="+mj-lt"/>
                        </a:rPr>
                        <a:t>LS 5,9 - 8,8 </a:t>
                      </a:r>
                      <a:r>
                        <a:rPr lang="nl-NL" sz="1400">
                          <a:effectLst/>
                          <a:latin typeface="+mj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M€</a:t>
                      </a:r>
                      <a:r>
                        <a:rPr lang="nl-NL" sz="1400"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>
                          <a:latin typeface="+mj-lt"/>
                        </a:rPr>
                        <a:t>DAF 2,9 - 5,9 </a:t>
                      </a:r>
                      <a:r>
                        <a:rPr lang="nl-NL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M€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≈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772173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Floc-agent, WISPRO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Wel of niet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  <a:cs typeface="Times New Roman" panose="02020603050405020304" pitchFamily="18" charset="0"/>
                        </a:rPr>
                        <a:t>700 k€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  <a:cs typeface="Times New Roman" panose="02020603050405020304" pitchFamily="18" charset="0"/>
                        </a:rPr>
                        <a:t>60 k€/jaar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371874"/>
                  </a:ext>
                </a:extLst>
              </a:tr>
              <a:tr h="646317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LS oppervlakte belasting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0,6 - 0,9 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>
                          <a:latin typeface="+mj-lt"/>
                          <a:cs typeface="Times New Roman" panose="02020603050405020304" pitchFamily="18" charset="0"/>
                        </a:rPr>
                        <a:t>1.3 M€/(m/h)</a:t>
                      </a:r>
                    </a:p>
                    <a:p>
                      <a:r>
                        <a:rPr lang="nl-NL" sz="1400">
                          <a:latin typeface="+mj-lt"/>
                          <a:cs typeface="Times New Roman" panose="02020603050405020304" pitchFamily="18" charset="0"/>
                        </a:rPr>
                        <a:t>10,4 -14.4 M€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≈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25464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Separatie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LS of DAF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LS 10,4 - 14.4 M€</a:t>
                      </a:r>
                    </a:p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DAF 4,3 - 5,9 M€</a:t>
                      </a:r>
                      <a:endParaRPr lang="nl-NL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Hoger voor DAF (energie = CO2)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63658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ZF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Opwaarts (16-19 m/h)</a:t>
                      </a:r>
                    </a:p>
                    <a:p>
                      <a:r>
                        <a:rPr lang="nl-NL" sz="1400">
                          <a:latin typeface="+mj-lt"/>
                        </a:rPr>
                        <a:t>Neerwaarts (7-9 m/h)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latin typeface="+mj-lt"/>
                        </a:rPr>
                        <a:t>Op. 5,1 - 5,7 </a:t>
                      </a: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M€</a:t>
                      </a:r>
                      <a:endParaRPr lang="nl-NL" sz="1400" dirty="0">
                        <a:latin typeface="+mj-lt"/>
                      </a:endParaRPr>
                    </a:p>
                    <a:p>
                      <a:r>
                        <a:rPr lang="nl-NL" sz="1400" dirty="0">
                          <a:latin typeface="+mj-lt"/>
                        </a:rPr>
                        <a:t>Neer. 8,3 - 9,7 </a:t>
                      </a:r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M€</a:t>
                      </a:r>
                      <a:endParaRPr lang="nl-NL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Neerwaarts 30-50%  hogere (met afschrijving)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21689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ZF korrelgrote (opwaarts)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</a:rPr>
                        <a:t>Gem. - Grof</a:t>
                      </a:r>
                    </a:p>
                    <a:p>
                      <a:r>
                        <a:rPr lang="nl-NL" sz="1400">
                          <a:latin typeface="+mj-lt"/>
                        </a:rPr>
                        <a:t>7-15 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1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c.a. 700 k€/(m/h)</a:t>
                      </a:r>
                      <a:endParaRPr lang="nl-NL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l-GR" sz="1400">
                          <a:latin typeface="+mj-lt"/>
                        </a:rPr>
                        <a:t>Δ</a:t>
                      </a:r>
                      <a:r>
                        <a:rPr lang="nl-NL" sz="1400">
                          <a:latin typeface="+mj-lt"/>
                        </a:rPr>
                        <a:t> 4,9 </a:t>
                      </a:r>
                      <a:r>
                        <a:rPr lang="nl-NL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M€</a:t>
                      </a:r>
                      <a:endParaRPr lang="nl-NL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latin typeface="+mj-lt"/>
                        </a:rPr>
                        <a:t>Hoger voor kleinere fractie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679150"/>
                  </a:ext>
                </a:extLst>
              </a:tr>
            </a:tbl>
          </a:graphicData>
        </a:graphic>
      </p:graphicFrame>
      <p:sp>
        <p:nvSpPr>
          <p:cNvPr id="3" name="Rechteraccolade 2">
            <a:extLst>
              <a:ext uri="{FF2B5EF4-FFF2-40B4-BE49-F238E27FC236}">
                <a16:creationId xmlns:a16="http://schemas.microsoft.com/office/drawing/2014/main" id="{FDBCEC2B-FBF4-4783-BA31-5E5E61CCF2FA}"/>
              </a:ext>
            </a:extLst>
          </p:cNvPr>
          <p:cNvSpPr/>
          <p:nvPr/>
        </p:nvSpPr>
        <p:spPr>
          <a:xfrm>
            <a:off x="8215373" y="2504161"/>
            <a:ext cx="594804" cy="41192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inhoud 7">
            <a:extLst>
              <a:ext uri="{FF2B5EF4-FFF2-40B4-BE49-F238E27FC236}">
                <a16:creationId xmlns:a16="http://schemas.microsoft.com/office/drawing/2014/main" id="{9801A17C-D264-47B4-9FB2-24C542D8225B}"/>
              </a:ext>
            </a:extLst>
          </p:cNvPr>
          <p:cNvSpPr txBox="1">
            <a:spLocks/>
          </p:cNvSpPr>
          <p:nvPr/>
        </p:nvSpPr>
        <p:spPr bwMode="auto">
          <a:xfrm>
            <a:off x="8810177" y="2458201"/>
            <a:ext cx="811262" cy="400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800"/>
              <a:t>Er zit ook verbanden tussen, systeem analysis nodig = piloot</a:t>
            </a:r>
          </a:p>
        </p:txBody>
      </p:sp>
    </p:spTree>
    <p:extLst>
      <p:ext uri="{BB962C8B-B14F-4D97-AF65-F5344CB8AC3E}">
        <p14:creationId xmlns:p14="http://schemas.microsoft.com/office/powerpoint/2010/main" val="2703823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F8BB6D-F73E-4DE5-9A30-8F84B089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96" y="172716"/>
            <a:ext cx="8915400" cy="711547"/>
          </a:xfrm>
        </p:spPr>
        <p:txBody>
          <a:bodyPr/>
          <a:lstStyle/>
          <a:p>
            <a:r>
              <a:rPr lang="nl-NL"/>
              <a:t>Concept keuze en pilot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D8377E6-80F3-4315-9FBE-BBD6D5740E13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A06948B-720A-433A-9FA6-2916EAA32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" t="1137"/>
          <a:stretch/>
        </p:blipFill>
        <p:spPr>
          <a:xfrm>
            <a:off x="2739997" y="813241"/>
            <a:ext cx="4640333" cy="58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9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61CBC-3F1A-4FFE-B311-39A1E268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679F60-2F94-4CA2-B948-A544AFF0B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pPr lvl="5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8A9E9F5-44F5-4BA0-AE3D-2C3D38A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495" y="831355"/>
            <a:ext cx="5222471" cy="3916853"/>
          </a:xfrm>
          <a:prstGeom prst="rect">
            <a:avLst/>
          </a:prstGeom>
        </p:spPr>
      </p:pic>
      <p:pic>
        <p:nvPicPr>
          <p:cNvPr id="6" name="Tijdelijke aanduiding voor inhoud 6" descr="Afbeelding met binnen, vies, rommelig&#10;&#10;Automatisch gegenereerde beschrijving">
            <a:extLst>
              <a:ext uri="{FF2B5EF4-FFF2-40B4-BE49-F238E27FC236}">
                <a16:creationId xmlns:a16="http://schemas.microsoft.com/office/drawing/2014/main" id="{B032163B-9CCB-45AA-AB98-7A54ED34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28181" y="646751"/>
            <a:ext cx="5151966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49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0EC85-C5B7-4FBF-8743-A3B619CE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F1F2E09-D5D9-4367-A32A-393BD2A2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5" name="Afbeelding 14" descr="Afbeelding met gebouw&#10;&#10;Automatisch gegenereerde beschrijving">
            <a:extLst>
              <a:ext uri="{FF2B5EF4-FFF2-40B4-BE49-F238E27FC236}">
                <a16:creationId xmlns:a16="http://schemas.microsoft.com/office/drawing/2014/main" id="{E16A432C-3E66-4EB4-9519-615A8625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4737" y="738375"/>
            <a:ext cx="3908812" cy="2931609"/>
          </a:xfrm>
          <a:prstGeom prst="rect">
            <a:avLst/>
          </a:prstGeom>
        </p:spPr>
      </p:pic>
      <p:pic>
        <p:nvPicPr>
          <p:cNvPr id="19" name="Afbeelding 18" descr="Afbeelding met binnen, badkamer&#10;&#10;Automatisch gegenereerde beschrijving">
            <a:extLst>
              <a:ext uri="{FF2B5EF4-FFF2-40B4-BE49-F238E27FC236}">
                <a16:creationId xmlns:a16="http://schemas.microsoft.com/office/drawing/2014/main" id="{AB04E31A-AC20-43FD-9EC4-86E8F9C4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87646" y="757107"/>
            <a:ext cx="5157787" cy="3868340"/>
          </a:xfrm>
          <a:prstGeom prst="rect">
            <a:avLst/>
          </a:prstGeom>
        </p:spPr>
      </p:pic>
      <p:pic>
        <p:nvPicPr>
          <p:cNvPr id="21" name="Afbeelding 20" descr="Afbeelding met binnen, rek, vies&#10;&#10;Automatisch gegenereerde beschrijving">
            <a:extLst>
              <a:ext uri="{FF2B5EF4-FFF2-40B4-BE49-F238E27FC236}">
                <a16:creationId xmlns:a16="http://schemas.microsoft.com/office/drawing/2014/main" id="{2207EF24-5A66-4222-8278-D701C84FD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63947" y="4087982"/>
            <a:ext cx="3425903" cy="2569428"/>
          </a:xfrm>
          <a:prstGeom prst="rect">
            <a:avLst/>
          </a:prstGeom>
        </p:spPr>
      </p:pic>
      <p:pic>
        <p:nvPicPr>
          <p:cNvPr id="23" name="Afbeelding 22" descr="Afbeelding met binnen&#10;&#10;Automatisch gegenereerde beschrijving">
            <a:extLst>
              <a:ext uri="{FF2B5EF4-FFF2-40B4-BE49-F238E27FC236}">
                <a16:creationId xmlns:a16="http://schemas.microsoft.com/office/drawing/2014/main" id="{07E9F218-6175-45E0-848E-9593E4AC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39005" y="4790662"/>
            <a:ext cx="2597085" cy="1947814"/>
          </a:xfrm>
          <a:prstGeom prst="rect">
            <a:avLst/>
          </a:prstGeom>
        </p:spPr>
      </p:pic>
      <p:sp>
        <p:nvSpPr>
          <p:cNvPr id="24" name="Tijdelijke aanduiding voor inhoud 23">
            <a:extLst>
              <a:ext uri="{FF2B5EF4-FFF2-40B4-BE49-F238E27FC236}">
                <a16:creationId xmlns:a16="http://schemas.microsoft.com/office/drawing/2014/main" id="{5E042E18-0D2E-4A7E-A42E-6E38C3EB0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487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F0E2D-40D6-491B-9F1C-8222623C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C3D91E-DFF6-4F17-A21E-99EB1CA0B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BE1ABA-3873-4256-A42A-CD712701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7556" y="977815"/>
            <a:ext cx="6536494" cy="4902370"/>
          </a:xfrm>
          <a:prstGeom prst="rect">
            <a:avLst/>
          </a:prstGeom>
        </p:spPr>
      </p:pic>
      <p:pic>
        <p:nvPicPr>
          <p:cNvPr id="5" name="Afbeelding 4" descr="Afbeelding met binnen, motor, wit&#10;&#10;Automatisch gegenereerde beschrijving">
            <a:extLst>
              <a:ext uri="{FF2B5EF4-FFF2-40B4-BE49-F238E27FC236}">
                <a16:creationId xmlns:a16="http://schemas.microsoft.com/office/drawing/2014/main" id="{CFAF1E64-2487-4C69-AAF3-B932491A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7480" y="1754987"/>
            <a:ext cx="5010192" cy="37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4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ED44-E971-4250-88D5-B046B7CF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Hoe </a:t>
            </a:r>
            <a:r>
              <a:rPr lang="en-US" err="1">
                <a:latin typeface="Arial"/>
                <a:cs typeface="Arial"/>
              </a:rPr>
              <a:t>gaan</a:t>
            </a:r>
            <a:r>
              <a:rPr lang="en-US">
                <a:latin typeface="Arial"/>
                <a:cs typeface="Arial"/>
              </a:rPr>
              <a:t> we de pilot </a:t>
            </a:r>
            <a:r>
              <a:rPr lang="en-US" err="1">
                <a:latin typeface="Arial"/>
                <a:cs typeface="Arial"/>
              </a:rPr>
              <a:t>bedrijven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AD2F0-77FA-4BEC-A49A-A5855550F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445" indent="-385445"/>
            <a:r>
              <a:rPr lang="en-US" err="1">
                <a:latin typeface="Arial"/>
                <a:cs typeface="Arial"/>
              </a:rPr>
              <a:t>Gedetailleerd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pilotschema</a:t>
            </a:r>
            <a:r>
              <a:rPr lang="en-US">
                <a:latin typeface="Arial"/>
                <a:cs typeface="Arial"/>
              </a:rPr>
              <a:t>, 5 </a:t>
            </a:r>
            <a:r>
              <a:rPr lang="en-US" err="1">
                <a:latin typeface="Arial"/>
                <a:cs typeface="Arial"/>
              </a:rPr>
              <a:t>weekse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cyclus</a:t>
            </a:r>
            <a:r>
              <a:rPr lang="en-US">
                <a:latin typeface="Arial"/>
                <a:cs typeface="Arial"/>
              </a:rPr>
              <a:t> met </a:t>
            </a:r>
            <a:r>
              <a:rPr lang="en-US" err="1">
                <a:latin typeface="Arial"/>
                <a:cs typeface="Arial"/>
              </a:rPr>
              <a:t>dagelijks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veranderende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instellingen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afgestemd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tussen</a:t>
            </a:r>
            <a:r>
              <a:rPr lang="en-US">
                <a:latin typeface="Arial"/>
                <a:cs typeface="Arial"/>
              </a:rPr>
              <a:t> PWN(T) 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Nijhuis</a:t>
            </a:r>
          </a:p>
          <a:p>
            <a:pPr marL="385445" indent="-385445"/>
            <a:r>
              <a:rPr lang="en-US" err="1">
                <a:latin typeface="Arial"/>
                <a:cs typeface="Arial"/>
              </a:rPr>
              <a:t>Bedrijfsvoering</a:t>
            </a:r>
            <a:r>
              <a:rPr lang="en-US">
                <a:latin typeface="Arial"/>
                <a:cs typeface="Arial"/>
              </a:rPr>
              <a:t> in de </a:t>
            </a:r>
            <a:r>
              <a:rPr lang="en-US" err="1">
                <a:latin typeface="Arial"/>
                <a:cs typeface="Arial"/>
              </a:rPr>
              <a:t>proevenloods</a:t>
            </a:r>
            <a:r>
              <a:rPr lang="en-US">
                <a:latin typeface="Arial"/>
                <a:cs typeface="Arial"/>
              </a:rPr>
              <a:t> in Andijk door </a:t>
            </a:r>
            <a:r>
              <a:rPr lang="en-US" err="1">
                <a:latin typeface="Arial"/>
                <a:cs typeface="Arial"/>
              </a:rPr>
              <a:t>pilotoperator</a:t>
            </a:r>
            <a:r>
              <a:rPr lang="en-US">
                <a:latin typeface="Arial"/>
                <a:cs typeface="Arial"/>
              </a:rPr>
              <a:t> PWNT</a:t>
            </a:r>
          </a:p>
          <a:p>
            <a:pPr marL="385445" indent="-385445"/>
            <a:r>
              <a:rPr lang="en-US" err="1">
                <a:latin typeface="Arial"/>
                <a:cs typeface="Arial"/>
              </a:rPr>
              <a:t>Pilotengineer</a:t>
            </a:r>
            <a:r>
              <a:rPr lang="en-US">
                <a:latin typeface="Arial"/>
                <a:cs typeface="Arial"/>
              </a:rPr>
              <a:t> (PWNT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Nijhuis) om </a:t>
            </a:r>
            <a:r>
              <a:rPr lang="en-US" err="1">
                <a:latin typeface="Arial"/>
                <a:cs typeface="Arial"/>
              </a:rPr>
              <a:t>proevenprogramma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dataverzameling</a:t>
            </a:r>
            <a:r>
              <a:rPr lang="en-US">
                <a:latin typeface="Arial"/>
                <a:cs typeface="Arial"/>
              </a:rPr>
              <a:t> te </a:t>
            </a:r>
            <a:r>
              <a:rPr lang="en-US" err="1">
                <a:latin typeface="Arial"/>
                <a:cs typeface="Arial"/>
              </a:rPr>
              <a:t>coordineren</a:t>
            </a:r>
            <a:endParaRPr lang="en-US">
              <a:latin typeface="Arial"/>
              <a:cs typeface="Arial"/>
            </a:endParaRPr>
          </a:p>
          <a:p>
            <a:pPr marL="385445" indent="-385445"/>
            <a:r>
              <a:rPr lang="en-US" err="1">
                <a:latin typeface="Arial"/>
                <a:cs typeface="Arial"/>
              </a:rPr>
              <a:t>Kernteam</a:t>
            </a:r>
            <a:r>
              <a:rPr lang="en-US">
                <a:latin typeface="Arial"/>
                <a:cs typeface="Arial"/>
              </a:rPr>
              <a:t> om </a:t>
            </a:r>
            <a:r>
              <a:rPr lang="en-US" err="1">
                <a:latin typeface="Arial"/>
                <a:cs typeface="Arial"/>
              </a:rPr>
              <a:t>voortgang</a:t>
            </a:r>
            <a:r>
              <a:rPr lang="en-US">
                <a:latin typeface="Arial"/>
                <a:cs typeface="Arial"/>
              </a:rPr>
              <a:t> te </a:t>
            </a:r>
            <a:r>
              <a:rPr lang="en-US" err="1">
                <a:latin typeface="Arial"/>
                <a:cs typeface="Arial"/>
              </a:rPr>
              <a:t>bespreken</a:t>
            </a:r>
            <a:endParaRPr lang="en-US">
              <a:latin typeface="Arial"/>
              <a:cs typeface="Arial"/>
            </a:endParaRPr>
          </a:p>
          <a:p>
            <a:pPr marL="385445" indent="-385445"/>
            <a:r>
              <a:rPr lang="en-US">
                <a:latin typeface="Arial"/>
                <a:cs typeface="Arial"/>
              </a:rPr>
              <a:t>Medio Q3 </a:t>
            </a:r>
            <a:r>
              <a:rPr lang="en-US" err="1">
                <a:latin typeface="Arial"/>
                <a:cs typeface="Arial"/>
              </a:rPr>
              <a:t>tussenrapport</a:t>
            </a:r>
            <a:r>
              <a:rPr lang="en-US">
                <a:latin typeface="Arial"/>
                <a:cs typeface="Arial"/>
              </a:rPr>
              <a:t> om </a:t>
            </a:r>
            <a:r>
              <a:rPr lang="en-US" err="1">
                <a:latin typeface="Arial"/>
                <a:cs typeface="Arial"/>
              </a:rPr>
              <a:t>voorzichtig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voor</a:t>
            </a:r>
            <a:r>
              <a:rPr lang="en-US">
                <a:latin typeface="Arial"/>
                <a:cs typeface="Arial"/>
              </a:rPr>
              <a:t> te </a:t>
            </a:r>
            <a:r>
              <a:rPr lang="en-US" err="1">
                <a:latin typeface="Arial"/>
                <a:cs typeface="Arial"/>
              </a:rPr>
              <a:t>sorteren</a:t>
            </a:r>
            <a:r>
              <a:rPr lang="en-US">
                <a:latin typeface="Arial"/>
                <a:cs typeface="Arial"/>
              </a:rPr>
              <a:t> op concept</a:t>
            </a:r>
          </a:p>
          <a:p>
            <a:pPr marL="385445" indent="-385445"/>
            <a:r>
              <a:rPr lang="en-US" err="1">
                <a:latin typeface="Arial"/>
                <a:cs typeface="Arial"/>
              </a:rPr>
              <a:t>Veel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automatische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bedrijfsvoering</a:t>
            </a:r>
            <a:r>
              <a:rPr lang="en-US">
                <a:latin typeface="Arial"/>
                <a:cs typeface="Arial"/>
              </a:rPr>
              <a:t> (</a:t>
            </a:r>
            <a:r>
              <a:rPr lang="en-US" err="1">
                <a:latin typeface="Arial"/>
                <a:cs typeface="Arial"/>
              </a:rPr>
              <a:t>muv</a:t>
            </a:r>
            <a:r>
              <a:rPr lang="en-US">
                <a:latin typeface="Arial"/>
                <a:cs typeface="Arial"/>
              </a:rPr>
              <a:t> steeds </a:t>
            </a:r>
            <a:r>
              <a:rPr lang="en-US" err="1">
                <a:latin typeface="Arial"/>
                <a:cs typeface="Arial"/>
              </a:rPr>
              <a:t>nieuwe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instellingen</a:t>
            </a:r>
            <a:r>
              <a:rPr lang="en-US">
                <a:latin typeface="Arial"/>
                <a:cs typeface="Arial"/>
              </a:rPr>
              <a:t>)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dataverzameling</a:t>
            </a:r>
            <a:r>
              <a:rPr lang="en-US">
                <a:latin typeface="Arial"/>
                <a:cs typeface="Arial"/>
              </a:rPr>
              <a:t> in </a:t>
            </a:r>
            <a:r>
              <a:rPr lang="en-US" err="1">
                <a:latin typeface="Arial"/>
                <a:cs typeface="Arial"/>
              </a:rPr>
              <a:t>datalake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processoftware</a:t>
            </a:r>
            <a:r>
              <a:rPr lang="en-US">
                <a:latin typeface="Arial"/>
                <a:cs typeface="Arial"/>
              </a:rPr>
              <a:t> van GMB Nijhuis (</a:t>
            </a:r>
            <a:r>
              <a:rPr lang="en-US" err="1">
                <a:latin typeface="Arial"/>
                <a:cs typeface="Arial"/>
              </a:rPr>
              <a:t>relatie</a:t>
            </a:r>
            <a:r>
              <a:rPr lang="en-US">
                <a:latin typeface="Arial"/>
                <a:cs typeface="Arial"/>
              </a:rPr>
              <a:t> met Digitale </a:t>
            </a:r>
            <a:r>
              <a:rPr lang="en-US" err="1">
                <a:latin typeface="Arial"/>
                <a:cs typeface="Arial"/>
              </a:rPr>
              <a:t>Transformatie</a:t>
            </a:r>
            <a:r>
              <a:rPr lang="en-US">
                <a:latin typeface="Arial"/>
                <a:cs typeface="Arial"/>
              </a:rPr>
              <a:t> PWN)</a:t>
            </a:r>
          </a:p>
          <a:p>
            <a:pPr marL="385445" indent="-385445"/>
            <a:r>
              <a:rPr lang="en-US">
                <a:latin typeface="Arial"/>
                <a:cs typeface="Arial"/>
              </a:rPr>
              <a:t>Eind Q4 </a:t>
            </a:r>
            <a:r>
              <a:rPr lang="en-US" err="1">
                <a:latin typeface="Arial"/>
                <a:cs typeface="Arial"/>
              </a:rPr>
              <a:t>raportage</a:t>
            </a:r>
            <a:r>
              <a:rPr lang="en-US">
                <a:latin typeface="Arial"/>
                <a:cs typeface="Arial"/>
              </a:rPr>
              <a:t> pilot WPJ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afweging</a:t>
            </a:r>
            <a:r>
              <a:rPr lang="en-US">
                <a:latin typeface="Arial"/>
                <a:cs typeface="Arial"/>
              </a:rPr>
              <a:t> PWN tot </a:t>
            </a:r>
            <a:r>
              <a:rPr lang="en-US" err="1">
                <a:latin typeface="Arial"/>
                <a:cs typeface="Arial"/>
              </a:rPr>
              <a:t>voortzetting</a:t>
            </a:r>
            <a:r>
              <a:rPr lang="en-US">
                <a:latin typeface="Arial"/>
                <a:cs typeface="Arial"/>
              </a:rPr>
              <a:t> pilot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7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ED44-E971-4250-88D5-B046B7CF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25" y="246494"/>
            <a:ext cx="8915400" cy="588006"/>
          </a:xfrm>
        </p:spPr>
        <p:txBody>
          <a:bodyPr/>
          <a:lstStyle/>
          <a:p>
            <a:r>
              <a:rPr lang="nl-NL">
                <a:latin typeface="Arial"/>
                <a:cs typeface="Arial"/>
              </a:rPr>
              <a:t>Pilot onderzoeksplan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43C39A6-5390-44F0-B4B5-BD125A57719B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6C0CFEBF-13A4-42BC-B0A9-45DB55C9BF3D}"/>
              </a:ext>
            </a:extLst>
          </p:cNvPr>
          <p:cNvGraphicFramePr>
            <a:graphicFrameLocks noGrp="1"/>
          </p:cNvGraphicFramePr>
          <p:nvPr/>
        </p:nvGraphicFramePr>
        <p:xfrm>
          <a:off x="142412" y="903560"/>
          <a:ext cx="9516493" cy="576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128">
                  <a:extLst>
                    <a:ext uri="{9D8B030D-6E8A-4147-A177-3AD203B41FA5}">
                      <a16:colId xmlns:a16="http://schemas.microsoft.com/office/drawing/2014/main" val="3288904587"/>
                    </a:ext>
                  </a:extLst>
                </a:gridCol>
                <a:gridCol w="5901365">
                  <a:extLst>
                    <a:ext uri="{9D8B030D-6E8A-4147-A177-3AD203B41FA5}">
                      <a16:colId xmlns:a16="http://schemas.microsoft.com/office/drawing/2014/main" val="546594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800"/>
                        <a:t>Uitdaging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/>
                        <a:t>Oplossing / Strategie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33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Heel veel variabelen, wat gaan we onderzoeken?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Samen met Nijhuis hebben we primair variabelen geïdentificeerd dat een significant invloed zal hebben op de TOM analyse en waar er onvoldoende kennis is om ontwerp te definiëren = primair variabelen</a:t>
                      </a:r>
                    </a:p>
                    <a:p>
                      <a:endParaRPr lang="nl-NL" sz="180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7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Seizoensinvloeden meenemen voor alle variabelen, en onderlinge invloed van variabelen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Herhalende pilot cyclus van 5 weken, waarin alle primair variabelen worden onderzocht, en hun onderlinge invloed</a:t>
                      </a:r>
                    </a:p>
                    <a:p>
                      <a:endParaRPr lang="nl-NL" sz="180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22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Extreem koud periode kan bepalend zijn (&lt;3 </a:t>
                      </a:r>
                      <a:r>
                        <a:rPr lang="nl-NL" sz="180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degC</a:t>
                      </a:r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Strategie vastgelegd voor extreem koud weer, buiten herhalende pilot cyclus</a:t>
                      </a:r>
                    </a:p>
                    <a:p>
                      <a:endParaRPr lang="nl-NL" sz="180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Optimaal operatie vastsleggen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Tussen testen in pilot cyclus continu verbetering van operatie besproken wekelijks met pilot kernteam </a:t>
                      </a:r>
                    </a:p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Ondersteuning door 2 wekelijks bekerglas proven</a:t>
                      </a:r>
                    </a:p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5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Tijdsdruk om definitie fase te beginnen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Tussen rapportage in Q2 maken met voorlopige conclusies van winter. Q3 en Q4 voor verificatie</a:t>
                      </a:r>
                    </a:p>
                    <a:p>
                      <a:endParaRPr lang="nl-NL" sz="180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139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45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ED44-E971-4250-88D5-B046B7CF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25" y="246494"/>
            <a:ext cx="8915400" cy="588006"/>
          </a:xfrm>
        </p:spPr>
        <p:txBody>
          <a:bodyPr/>
          <a:lstStyle/>
          <a:p>
            <a:r>
              <a:rPr lang="nl-NL" b="1" kern="1200">
                <a:latin typeface="Arial" charset="0"/>
                <a:ea typeface="+mj-ea"/>
                <a:cs typeface="+mj-cs"/>
              </a:rPr>
              <a:t>Activiteiten en projectplanning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43C39A6-5390-44F0-B4B5-BD125A57719B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6C0CFEBF-13A4-42BC-B0A9-45DB55C9BF3D}"/>
              </a:ext>
            </a:extLst>
          </p:cNvPr>
          <p:cNvGraphicFramePr>
            <a:graphicFrameLocks noGrp="1"/>
          </p:cNvGraphicFramePr>
          <p:nvPr/>
        </p:nvGraphicFramePr>
        <p:xfrm>
          <a:off x="142781" y="1093301"/>
          <a:ext cx="9516494" cy="4964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3786">
                  <a:extLst>
                    <a:ext uri="{9D8B030D-6E8A-4147-A177-3AD203B41FA5}">
                      <a16:colId xmlns:a16="http://schemas.microsoft.com/office/drawing/2014/main" val="3288904587"/>
                    </a:ext>
                  </a:extLst>
                </a:gridCol>
                <a:gridCol w="1855433">
                  <a:extLst>
                    <a:ext uri="{9D8B030D-6E8A-4147-A177-3AD203B41FA5}">
                      <a16:colId xmlns:a16="http://schemas.microsoft.com/office/drawing/2014/main" val="546594309"/>
                    </a:ext>
                  </a:extLst>
                </a:gridCol>
                <a:gridCol w="2157275">
                  <a:extLst>
                    <a:ext uri="{9D8B030D-6E8A-4147-A177-3AD203B41FA5}">
                      <a16:colId xmlns:a16="http://schemas.microsoft.com/office/drawing/2014/main" val="2850282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Wat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Wanneer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Wie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345933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Definitie pilot plan</a:t>
                      </a: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Q4 2021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Pilot kernteam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34327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 pilot onderzoek</a:t>
                      </a: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Week 1, 2022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Pilot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341622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Uitvoering</a:t>
                      </a: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Tot eind 2022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Pilot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34388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Tussentijdse pilot resultaten rapportage, </a:t>
                      </a:r>
                    </a:p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 voorlopig aanbevolen ontwerp parameters</a:t>
                      </a: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Eind Q2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Pilot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311135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Begroting en door berekenen van voorlopige keuzes uit tussentijdse rapport (CAPEX, OPEX, TCO, CO2 eq., enz.) en uitvoeren van TOM*</a:t>
                      </a: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Q3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Project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39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Voorlopige keuze van zuiveringstrein*</a:t>
                      </a: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Q4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Project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0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Definitief pilot rapport</a:t>
                      </a: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Eind Q4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Pilot kern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/>
                </a:tc>
                <a:extLst>
                  <a:ext uri="{0D108BD9-81ED-4DB2-BD59-A6C34878D82A}">
                    <a16:rowId xmlns:a16="http://schemas.microsoft.com/office/drawing/2014/main" val="81256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Definitief begroting en door berekenen van opties (CAPEX, OPEX, TCO, CO2 eq., enz.) en uitvoeren van TOM*</a:t>
                      </a: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Eind Q4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Breed project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031626" rtl="0" eaLnBrk="1" latinLnBrk="0" hangingPunct="1">
                        <a:lnSpc>
                          <a:spcPct val="110000"/>
                        </a:lnSpc>
                      </a:pPr>
                      <a:r>
                        <a:rPr lang="nl-NL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Definitieve keuze van zuiveringstrein*</a:t>
                      </a: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Eind Q4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800">
                          <a:effectLst/>
                        </a:rPr>
                        <a:t>Kern project team</a:t>
                      </a:r>
                      <a:endParaRPr lang="nl-NL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233" marR="6623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408157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C9288F-A16B-46FF-B9C1-BA133C8B4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25" y="6109789"/>
            <a:ext cx="8915400" cy="559571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nl-NL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*</a:t>
            </a:r>
            <a:r>
              <a:rPr lang="nl-NL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Onderdeel van definitiefase</a:t>
            </a:r>
            <a:endParaRPr lang="nl-NL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955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0E257-A8BB-4ED2-805D-3B777C1CD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15" y="264250"/>
            <a:ext cx="8915400" cy="525863"/>
          </a:xfrm>
        </p:spPr>
        <p:txBody>
          <a:bodyPr/>
          <a:lstStyle/>
          <a:p>
            <a:r>
              <a:rPr lang="nl-NL"/>
              <a:t>Projectorganisatie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D3B7E6B1-5189-4F29-9962-D165F5C063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532" y="872793"/>
          <a:ext cx="9667783" cy="57636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2829">
                  <a:extLst>
                    <a:ext uri="{9D8B030D-6E8A-4147-A177-3AD203B41FA5}">
                      <a16:colId xmlns:a16="http://schemas.microsoft.com/office/drawing/2014/main" val="988105465"/>
                    </a:ext>
                  </a:extLst>
                </a:gridCol>
                <a:gridCol w="2562122">
                  <a:extLst>
                    <a:ext uri="{9D8B030D-6E8A-4147-A177-3AD203B41FA5}">
                      <a16:colId xmlns:a16="http://schemas.microsoft.com/office/drawing/2014/main" val="393516802"/>
                    </a:ext>
                  </a:extLst>
                </a:gridCol>
                <a:gridCol w="5672832">
                  <a:extLst>
                    <a:ext uri="{9D8B030D-6E8A-4147-A177-3AD203B41FA5}">
                      <a16:colId xmlns:a16="http://schemas.microsoft.com/office/drawing/2014/main" val="1661514081"/>
                    </a:ext>
                  </a:extLst>
                </a:gridCol>
              </a:tblGrid>
              <a:tr h="76844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Taak/Groep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Naam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Kernverantwoordelijkheden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1590387951"/>
                  </a:ext>
                </a:extLst>
              </a:tr>
              <a:tr h="29867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Pilot operator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“Nog in te vullen” (PWNT)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Dagelijks operatie van pilot en monstername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4188201345"/>
                  </a:ext>
                </a:extLst>
              </a:tr>
              <a:tr h="576724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Pilot engineer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“Nog in te vullen” (PWNT en NI)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nl-NL" sz="14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Wekelijks data aggregatie/validatie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Samenstellen en presenteren van week en maand rapporten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Checken dat pilot plan wordt gevolgd en loggen van afwijkingen</a:t>
                      </a: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2922203321"/>
                  </a:ext>
                </a:extLst>
              </a:tr>
              <a:tr h="16015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Extern water analyse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HWL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Ophalen monsters en analyse,  online meter onderhoud/kalibratie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3936598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Lab. onderzoeker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“Nog in te vullen” (PWNT)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Rapporteren van bekerglasproeven (elk 2 weken en eindrapport)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1375591244"/>
                  </a:ext>
                </a:extLst>
              </a:tr>
              <a:tr h="49341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Pilot kernteam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J. Plooij (PWN)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J. Gude (PWN)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H. Teeuw (NI)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Operator (PWNT)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Pilot engineer (PWNT/NI) </a:t>
                      </a:r>
                      <a:endParaRPr lang="nl-NL" sz="14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Bespreken van week rapportage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Analyseren van resultaten betreft van project doel 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Besluiten maken over aanpassingen van instellingen (optimalisatie)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Besluiten maken van aanpassingen van pilot plan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Samenstelling van maand en kwartaalrapportage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248353789"/>
                  </a:ext>
                </a:extLst>
              </a:tr>
              <a:tr h="74335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Pilot breed team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Kern team +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M. Wink (PWN)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M. Visser (PWN)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Proces technoloog (PWN)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B. Martijn (PWNT)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</a:rPr>
                        <a:t>E. Prest (PWNT)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</a:rPr>
                        <a:t>M. Welling (PWNT)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A. Kluit (NI)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J v. Bastelaar (NI)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Bespreken van maand, kwartaal, tussen en eind rapportage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Samenstelling van kwartaal, tussen en eind rapportage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Analyseren van resultaten betreft van project doel 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Bewaking project doel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534637167"/>
                  </a:ext>
                </a:extLst>
              </a:tr>
              <a:tr h="16015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effectLst/>
                        </a:rPr>
                        <a:t>Breed projectteam</a:t>
                      </a:r>
                      <a:endParaRPr lang="nl-NL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1400">
                          <a:solidFill>
                            <a:srgbClr val="002060"/>
                          </a:solidFill>
                          <a:effectLst/>
                        </a:rPr>
                        <a:t>Zie PMP (inclusief GMB)</a:t>
                      </a:r>
                      <a:endParaRPr lang="nl-NL" sz="14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l-NL" sz="1400" dirty="0">
                          <a:solidFill>
                            <a:srgbClr val="002060"/>
                          </a:solidFill>
                          <a:effectLst/>
                        </a:rPr>
                        <a:t>Resultaten van pilot spiegelen aan overal project doel</a:t>
                      </a:r>
                      <a:endParaRPr lang="nl-NL" sz="14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83" marR="34083" marT="0" marB="0"/>
                </a:tc>
                <a:extLst>
                  <a:ext uri="{0D108BD9-81ED-4DB2-BD59-A6C34878D82A}">
                    <a16:rowId xmlns:a16="http://schemas.microsoft.com/office/drawing/2014/main" val="127098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96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9A7A8502-C4B6-4629-A4E9-9A42FE88B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33" y="1084652"/>
            <a:ext cx="6568784" cy="464304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8CBE7E-9C62-4EB2-B55B-16751717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1B0522C-0185-43C3-ADF7-A8A5F7AC3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9371CC-7BA2-4511-8418-B54F7E1072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D71C33F-63C0-4BF6-908D-E06DE152F2FC}"/>
              </a:ext>
            </a:extLst>
          </p:cNvPr>
          <p:cNvSpPr/>
          <p:nvPr/>
        </p:nvSpPr>
        <p:spPr>
          <a:xfrm>
            <a:off x="6372128" y="1626681"/>
            <a:ext cx="1002893" cy="86172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5DB9CFFC-9F52-458F-8370-D6152C790A49}"/>
              </a:ext>
            </a:extLst>
          </p:cNvPr>
          <p:cNvGrpSpPr/>
          <p:nvPr/>
        </p:nvGrpSpPr>
        <p:grpSpPr>
          <a:xfrm>
            <a:off x="4592960" y="44593"/>
            <a:ext cx="3096344" cy="1582088"/>
            <a:chOff x="4592960" y="44593"/>
            <a:chExt cx="3096344" cy="158208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1F91F6CD-7592-4188-B2C2-B61A3B8C2DFE}"/>
                </a:ext>
              </a:extLst>
            </p:cNvPr>
            <p:cNvSpPr txBox="1"/>
            <p:nvPr/>
          </p:nvSpPr>
          <p:spPr>
            <a:xfrm>
              <a:off x="4592960" y="44593"/>
              <a:ext cx="3096344" cy="70788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tx1"/>
                  </a:solidFill>
                </a:rPr>
                <a:t>Uitbreiding met 12 Mm</a:t>
              </a:r>
              <a:r>
                <a:rPr lang="nl-NL" baseline="30000" dirty="0">
                  <a:solidFill>
                    <a:schemeClr val="tx1"/>
                  </a:solidFill>
                </a:rPr>
                <a:t>3</a:t>
              </a:r>
              <a:r>
                <a:rPr lang="nl-NL" dirty="0">
                  <a:solidFill>
                    <a:schemeClr val="tx1"/>
                  </a:solidFill>
                </a:rPr>
                <a:t>/j per 1-1-2027</a:t>
              </a:r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8A389F0B-B120-4462-A926-3A43AD10824F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6141132" y="752479"/>
              <a:ext cx="732443" cy="87420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2E1F38AA-3DFB-41B6-B337-B683880BC429}"/>
              </a:ext>
            </a:extLst>
          </p:cNvPr>
          <p:cNvSpPr txBox="1"/>
          <p:nvPr/>
        </p:nvSpPr>
        <p:spPr>
          <a:xfrm>
            <a:off x="653119" y="99969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Uitbreiding met 58 Mm</a:t>
            </a:r>
            <a:r>
              <a:rPr lang="nl-NL" baseline="30000" dirty="0">
                <a:solidFill>
                  <a:schemeClr val="tx1"/>
                </a:solidFill>
              </a:rPr>
              <a:t>3</a:t>
            </a:r>
            <a:r>
              <a:rPr lang="nl-NL" dirty="0">
                <a:solidFill>
                  <a:schemeClr val="tx1"/>
                </a:solidFill>
              </a:rPr>
              <a:t>/j per 1-1-2027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4247432-E188-4125-AFA2-69E2F5864AB1}"/>
              </a:ext>
            </a:extLst>
          </p:cNvPr>
          <p:cNvSpPr/>
          <p:nvPr/>
        </p:nvSpPr>
        <p:spPr>
          <a:xfrm>
            <a:off x="4697449" y="1518188"/>
            <a:ext cx="1368152" cy="22116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481CC69E-D60A-4B97-A36D-2609DEBECF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201291" y="807855"/>
            <a:ext cx="3180234" cy="71033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882D52F-940B-4230-8AF4-577D9EE7897C}"/>
              </a:ext>
            </a:extLst>
          </p:cNvPr>
          <p:cNvSpPr/>
          <p:nvPr/>
        </p:nvSpPr>
        <p:spPr>
          <a:xfrm>
            <a:off x="3856189" y="2731646"/>
            <a:ext cx="988179" cy="27679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936813B-15E3-424D-9C1A-897DC818CB00}"/>
              </a:ext>
            </a:extLst>
          </p:cNvPr>
          <p:cNvSpPr txBox="1"/>
          <p:nvPr/>
        </p:nvSpPr>
        <p:spPr>
          <a:xfrm>
            <a:off x="-46596" y="5861236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Vervangen voor coagulatie; </a:t>
            </a:r>
            <a:r>
              <a:rPr lang="nl-NL" dirty="0" err="1">
                <a:solidFill>
                  <a:schemeClr val="tx1"/>
                </a:solidFill>
              </a:rPr>
              <a:t>zsm</a:t>
            </a:r>
            <a:r>
              <a:rPr lang="nl-NL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36987F0-17EA-4650-9FCA-2EC8E82BD698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1501576" y="3008443"/>
            <a:ext cx="2848703" cy="285279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BEDB69AE-2CF0-495B-89BB-E7632ED2518D}"/>
              </a:ext>
            </a:extLst>
          </p:cNvPr>
          <p:cNvSpPr/>
          <p:nvPr/>
        </p:nvSpPr>
        <p:spPr>
          <a:xfrm>
            <a:off x="2799828" y="3603430"/>
            <a:ext cx="1080120" cy="3663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385506C4-858D-4B46-8372-62CDA81D6A30}"/>
              </a:ext>
            </a:extLst>
          </p:cNvPr>
          <p:cNvSpPr txBox="1"/>
          <p:nvPr/>
        </p:nvSpPr>
        <p:spPr>
          <a:xfrm>
            <a:off x="-74953" y="2516102"/>
            <a:ext cx="3096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Uitbreiding tot 6000 m</a:t>
            </a:r>
            <a:r>
              <a:rPr lang="nl-NL" baseline="30000" dirty="0">
                <a:solidFill>
                  <a:schemeClr val="tx1"/>
                </a:solidFill>
              </a:rPr>
              <a:t>3</a:t>
            </a:r>
            <a:r>
              <a:rPr lang="nl-NL" dirty="0">
                <a:solidFill>
                  <a:schemeClr val="tx1"/>
                </a:solidFill>
              </a:rPr>
              <a:t>/h per 1-1-2024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5F4D9361-BBA6-4DFA-B9AB-D4745F4A806E}"/>
              </a:ext>
            </a:extLst>
          </p:cNvPr>
          <p:cNvCxnSpPr>
            <a:cxnSpLocks/>
            <a:stCxn id="34" idx="2"/>
            <a:endCxn id="29" idx="1"/>
          </p:cNvCxnSpPr>
          <p:nvPr/>
        </p:nvCxnSpPr>
        <p:spPr>
          <a:xfrm>
            <a:off x="1473219" y="3223988"/>
            <a:ext cx="1326609" cy="56261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A101E70-7329-4331-AB4A-AD6B8C0E824C}"/>
              </a:ext>
            </a:extLst>
          </p:cNvPr>
          <p:cNvSpPr/>
          <p:nvPr/>
        </p:nvSpPr>
        <p:spPr>
          <a:xfrm>
            <a:off x="7505733" y="3136117"/>
            <a:ext cx="1080120" cy="3663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928CFB7-C7F7-43DF-B973-8DF1D9922CE8}"/>
              </a:ext>
            </a:extLst>
          </p:cNvPr>
          <p:cNvSpPr txBox="1"/>
          <p:nvPr/>
        </p:nvSpPr>
        <p:spPr>
          <a:xfrm>
            <a:off x="4829866" y="6127944"/>
            <a:ext cx="3096344" cy="40011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PFAS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04FBA4A8-4A98-4DCC-9E06-58920A2D563E}"/>
              </a:ext>
            </a:extLst>
          </p:cNvPr>
          <p:cNvCxnSpPr>
            <a:cxnSpLocks/>
            <a:stCxn id="45" idx="0"/>
            <a:endCxn id="44" idx="1"/>
          </p:cNvCxnSpPr>
          <p:nvPr/>
        </p:nvCxnSpPr>
        <p:spPr>
          <a:xfrm flipV="1">
            <a:off x="6378038" y="3319293"/>
            <a:ext cx="1127695" cy="280865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5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2" grpId="0" animBg="1"/>
      <p:bldP spid="29" grpId="0" animBg="1"/>
      <p:bldP spid="4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ABF8-AB4D-4C6E-94C5-A76B373A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23" y="273128"/>
            <a:ext cx="8915400" cy="756682"/>
          </a:xfrm>
        </p:spPr>
        <p:txBody>
          <a:bodyPr/>
          <a:lstStyle/>
          <a:p>
            <a:r>
              <a:rPr lang="nl-NL"/>
              <a:t>Pilotbudget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E4DC6A5-6AD0-4E5F-98B7-372969AB7242}"/>
              </a:ext>
            </a:extLst>
          </p:cNvPr>
          <p:cNvGraphicFramePr>
            <a:graphicFrameLocks noGrp="1"/>
          </p:cNvGraphicFramePr>
          <p:nvPr/>
        </p:nvGraphicFramePr>
        <p:xfrm>
          <a:off x="194753" y="2485469"/>
          <a:ext cx="951649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3779">
                  <a:extLst>
                    <a:ext uri="{9D8B030D-6E8A-4147-A177-3AD203B41FA5}">
                      <a16:colId xmlns:a16="http://schemas.microsoft.com/office/drawing/2014/main" val="1311956153"/>
                    </a:ext>
                  </a:extLst>
                </a:gridCol>
                <a:gridCol w="5032714">
                  <a:extLst>
                    <a:ext uri="{9D8B030D-6E8A-4147-A177-3AD203B41FA5}">
                      <a16:colId xmlns:a16="http://schemas.microsoft.com/office/drawing/2014/main" val="3884116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effectLst/>
                        </a:rPr>
                        <a:t>Onderdeel</a:t>
                      </a:r>
                      <a:endParaRPr lang="nl-NL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effectLst/>
                        </a:rPr>
                        <a:t>Begroting</a:t>
                      </a:r>
                      <a:endParaRPr lang="nl-NL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06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Totaal uren pilot onderzoek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 dirty="0">
                          <a:solidFill>
                            <a:srgbClr val="002060"/>
                          </a:solidFill>
                          <a:effectLst/>
                        </a:rPr>
                        <a:t>537 k€</a:t>
                      </a:r>
                      <a:endParaRPr lang="nl-NL" sz="20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51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Uren lab. onderzoek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33 k€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168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Monstername PWNT lab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7 k€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510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Monstername en analyse kosten (HWL)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158 k€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10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Chemicaliën gebruik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35 k€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687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nl-NL" sz="2000">
                          <a:solidFill>
                            <a:srgbClr val="002060"/>
                          </a:solidFill>
                          <a:effectLst/>
                        </a:rPr>
                        <a:t>Totaal:</a:t>
                      </a:r>
                      <a:endParaRPr lang="nl-NL" sz="20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nl-NL" sz="2000" dirty="0">
                          <a:solidFill>
                            <a:srgbClr val="002060"/>
                          </a:solidFill>
                          <a:effectLst/>
                        </a:rPr>
                        <a:t>770 k€</a:t>
                      </a:r>
                      <a:endParaRPr lang="nl-NL" sz="20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3914911"/>
                  </a:ext>
                </a:extLst>
              </a:tr>
            </a:tbl>
          </a:graphicData>
        </a:graphic>
      </p:graphicFrame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F21432AB-EA87-492A-A9AF-9BBE41AE7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96" y="1384251"/>
            <a:ext cx="8915400" cy="657614"/>
          </a:xfrm>
        </p:spPr>
        <p:txBody>
          <a:bodyPr/>
          <a:lstStyle/>
          <a:p>
            <a:r>
              <a:rPr lang="nl-NL"/>
              <a:t>Exclusief huur en levering piloot</a:t>
            </a:r>
          </a:p>
        </p:txBody>
      </p:sp>
    </p:spTree>
    <p:extLst>
      <p:ext uri="{BB962C8B-B14F-4D97-AF65-F5344CB8AC3E}">
        <p14:creationId xmlns:p14="http://schemas.microsoft.com/office/powerpoint/2010/main" val="4008092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F8BB6D-F73E-4DE5-9A30-8F84B089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07440"/>
            <a:ext cx="8915400" cy="711547"/>
          </a:xfrm>
        </p:spPr>
        <p:txBody>
          <a:bodyPr/>
          <a:lstStyle/>
          <a:p>
            <a:r>
              <a:rPr lang="en-US"/>
              <a:t>Pilot deliverables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2FAD11-F4DE-4493-99A7-AA3D698CE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225033"/>
            <a:ext cx="8915400" cy="5112568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Het </a:t>
            </a:r>
            <a:r>
              <a:rPr lang="en-US" err="1"/>
              <a:t>verkrijgen</a:t>
            </a:r>
            <a:r>
              <a:rPr lang="en-US"/>
              <a:t> van </a:t>
            </a:r>
            <a:r>
              <a:rPr lang="en-US" err="1"/>
              <a:t>betrouwbare</a:t>
            </a:r>
            <a:r>
              <a:rPr lang="en-US"/>
              <a:t> </a:t>
            </a:r>
            <a:r>
              <a:rPr lang="en-US" err="1"/>
              <a:t>resulaten</a:t>
            </a:r>
            <a:r>
              <a:rPr lang="en-US"/>
              <a:t> om: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 </a:t>
            </a:r>
            <a:r>
              <a:rPr lang="en-US" err="1"/>
              <a:t>geselecteerde</a:t>
            </a:r>
            <a:r>
              <a:rPr lang="en-US"/>
              <a:t> </a:t>
            </a:r>
            <a:r>
              <a:rPr lang="en-US" err="1"/>
              <a:t>technologieen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vergelijken</a:t>
            </a:r>
            <a:r>
              <a:rPr lang="en-US"/>
              <a:t> (DAF en LS) </a:t>
            </a:r>
            <a:r>
              <a:rPr lang="en-US" err="1"/>
              <a:t>gebaseerd</a:t>
            </a:r>
            <a:r>
              <a:rPr lang="en-US"/>
              <a:t> op:</a:t>
            </a:r>
          </a:p>
          <a:p>
            <a:pPr lvl="1"/>
            <a:r>
              <a:rPr lang="en-US" err="1"/>
              <a:t>Waterkwaliteit</a:t>
            </a:r>
            <a:r>
              <a:rPr lang="en-US"/>
              <a:t>;</a:t>
            </a:r>
          </a:p>
          <a:p>
            <a:pPr lvl="1"/>
            <a:r>
              <a:rPr lang="en-US"/>
              <a:t>CAPEX (</a:t>
            </a:r>
            <a:r>
              <a:rPr lang="en-US" err="1"/>
              <a:t>investeringskosten</a:t>
            </a:r>
            <a:r>
              <a:rPr lang="en-US"/>
              <a:t>);</a:t>
            </a:r>
          </a:p>
          <a:p>
            <a:pPr lvl="1"/>
            <a:r>
              <a:rPr lang="en-US"/>
              <a:t>OPEX (</a:t>
            </a:r>
            <a:r>
              <a:rPr lang="en-US" err="1"/>
              <a:t>operationele</a:t>
            </a:r>
            <a:r>
              <a:rPr lang="en-US"/>
              <a:t> </a:t>
            </a:r>
            <a:r>
              <a:rPr lang="en-US" err="1"/>
              <a:t>kosten</a:t>
            </a:r>
            <a:r>
              <a:rPr lang="en-US"/>
              <a:t>);</a:t>
            </a:r>
          </a:p>
          <a:p>
            <a:pPr lvl="1"/>
            <a:r>
              <a:rPr lang="en-US" err="1"/>
              <a:t>Duurzaamheid</a:t>
            </a:r>
            <a:endParaRPr lang="en-US"/>
          </a:p>
          <a:p>
            <a:pPr lvl="1"/>
            <a:r>
              <a:rPr lang="en-US" err="1"/>
              <a:t>Robuustheid</a:t>
            </a:r>
            <a:r>
              <a:rPr lang="en-US"/>
              <a:t> </a:t>
            </a:r>
            <a:r>
              <a:rPr lang="en-US" err="1"/>
              <a:t>proces</a:t>
            </a:r>
            <a:r>
              <a:rPr lang="en-US"/>
              <a:t>;</a:t>
            </a:r>
          </a:p>
          <a:p>
            <a:pPr lvl="1"/>
            <a:r>
              <a:rPr lang="en-US" err="1"/>
              <a:t>Onderhoud</a:t>
            </a:r>
            <a:r>
              <a:rPr lang="en-US"/>
              <a:t>;</a:t>
            </a:r>
          </a:p>
          <a:p>
            <a:pPr lvl="1"/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err="1"/>
              <a:t>Definieren</a:t>
            </a:r>
            <a:r>
              <a:rPr lang="en-US"/>
              <a:t> van </a:t>
            </a:r>
            <a:r>
              <a:rPr lang="en-US" err="1"/>
              <a:t>ontwerpuitgangspunten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beste</a:t>
            </a:r>
            <a:r>
              <a:rPr lang="en-US"/>
              <a:t> </a:t>
            </a:r>
            <a:r>
              <a:rPr lang="en-US" err="1"/>
              <a:t>passende</a:t>
            </a:r>
            <a:r>
              <a:rPr lang="en-US"/>
              <a:t> </a:t>
            </a:r>
            <a:r>
              <a:rPr lang="en-US" err="1"/>
              <a:t>technologie</a:t>
            </a:r>
            <a:r>
              <a:rPr lang="en-US"/>
              <a:t>:</a:t>
            </a:r>
          </a:p>
          <a:p>
            <a:pPr marL="908050" lvl="1" indent="-457200"/>
            <a:r>
              <a:rPr lang="en-US" err="1"/>
              <a:t>Uitgangspunten</a:t>
            </a:r>
            <a:r>
              <a:rPr lang="en-US"/>
              <a:t> </a:t>
            </a:r>
            <a:r>
              <a:rPr lang="en-US" err="1"/>
              <a:t>geschikt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betrouwbaar</a:t>
            </a:r>
            <a:r>
              <a:rPr lang="en-US"/>
              <a:t> </a:t>
            </a:r>
            <a:r>
              <a:rPr lang="en-US" err="1"/>
              <a:t>opschalen</a:t>
            </a:r>
            <a:r>
              <a:rPr lang="en-US"/>
              <a:t>;</a:t>
            </a:r>
          </a:p>
          <a:p>
            <a:pPr marL="908050" lvl="1" indent="-457200"/>
            <a:r>
              <a:rPr lang="en-US" err="1"/>
              <a:t>Testen</a:t>
            </a:r>
            <a:r>
              <a:rPr lang="en-US"/>
              <a:t> en </a:t>
            </a:r>
            <a:r>
              <a:rPr lang="en-US" err="1"/>
              <a:t>valideren</a:t>
            </a:r>
            <a:r>
              <a:rPr lang="en-US"/>
              <a:t> equipment</a:t>
            </a:r>
          </a:p>
          <a:p>
            <a:pPr marL="908050" lvl="1" indent="-457200"/>
            <a:endParaRPr lang="en-US"/>
          </a:p>
          <a:p>
            <a:pPr marL="908050" lvl="1" indent="-457200"/>
            <a:endParaRPr lang="en-US"/>
          </a:p>
          <a:p>
            <a:pPr marL="908050" lvl="1" indent="-457200"/>
            <a:endParaRPr lang="en-US"/>
          </a:p>
          <a:p>
            <a:endParaRPr lang="en-US" sz="140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31CB60-C804-4895-8338-D1331F4B1D26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24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560553D5-0840-4899-868E-FAA12A0738D2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600357-141A-4D94-9C22-472DBC97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640"/>
            <a:ext cx="8915400" cy="567531"/>
          </a:xfrm>
        </p:spPr>
        <p:txBody>
          <a:bodyPr/>
          <a:lstStyle/>
          <a:p>
            <a:r>
              <a:rPr lang="en-US"/>
              <a:t>Pilot installation (BOD)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25562347-48E5-494F-B4EA-B041F84F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95" y="964893"/>
            <a:ext cx="8915400" cy="5704467"/>
          </a:xfrm>
        </p:spPr>
        <p:txBody>
          <a:bodyPr/>
          <a:lstStyle/>
          <a:p>
            <a:pPr marL="385763" lvl="1" indent="-385763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We need to use your knowledge on state-of-the-art DAF and lamella equipment to ensure the best pilot design:</a:t>
            </a:r>
          </a:p>
          <a:p>
            <a:pPr marL="838200" lvl="2" indent="-385763">
              <a:buFont typeface="Arial" panose="020B0604020202020204" pitchFamily="34" charset="0"/>
              <a:buChar char="−"/>
            </a:pPr>
            <a:r>
              <a:rPr lang="en-US">
                <a:solidFill>
                  <a:srgbClr val="00B050"/>
                </a:solidFill>
              </a:rPr>
              <a:t>What is fixed in the choice of pilot and what can we vary and optimize during the tests?</a:t>
            </a:r>
          </a:p>
          <a:p>
            <a:r>
              <a:rPr lang="en-US" sz="1800"/>
              <a:t>Basis of design choices for pilot:</a:t>
            </a:r>
          </a:p>
          <a:p>
            <a:pPr lvl="1"/>
            <a:r>
              <a:rPr lang="en-US" sz="1600"/>
              <a:t>Rapid mixing type/design (static, cascade?)</a:t>
            </a:r>
          </a:p>
          <a:p>
            <a:pPr lvl="1"/>
            <a:r>
              <a:rPr lang="en-US" sz="1600"/>
              <a:t>CO</a:t>
            </a:r>
            <a:r>
              <a:rPr lang="en-US" sz="1600" baseline="-25000"/>
              <a:t>2</a:t>
            </a:r>
            <a:r>
              <a:rPr lang="en-US" sz="1600"/>
              <a:t> dosing/removal method</a:t>
            </a:r>
          </a:p>
          <a:p>
            <a:pPr lvl="1"/>
            <a:r>
              <a:rPr lang="en-US" sz="1600"/>
              <a:t>Flocculation design</a:t>
            </a:r>
          </a:p>
          <a:p>
            <a:pPr lvl="2"/>
            <a:r>
              <a:rPr lang="en-US" sz="1400"/>
              <a:t>Number compartments (can we make this variable?)</a:t>
            </a:r>
          </a:p>
          <a:p>
            <a:pPr lvl="2"/>
            <a:r>
              <a:rPr lang="en-US" sz="1400"/>
              <a:t>Mixer type (screw, paddle?)</a:t>
            </a:r>
          </a:p>
          <a:p>
            <a:pPr lvl="2"/>
            <a:r>
              <a:rPr lang="en-US" sz="1400"/>
              <a:t>Residence times</a:t>
            </a:r>
          </a:p>
          <a:p>
            <a:pPr lvl="1"/>
            <a:r>
              <a:rPr lang="en-US" sz="1600"/>
              <a:t>LS</a:t>
            </a:r>
          </a:p>
          <a:p>
            <a:pPr lvl="2"/>
            <a:r>
              <a:rPr lang="en-US" sz="1400"/>
              <a:t>Plate angle, distance, size</a:t>
            </a:r>
          </a:p>
          <a:p>
            <a:pPr lvl="2"/>
            <a:r>
              <a:rPr lang="en-US" sz="1400"/>
              <a:t>Plate type (submerged plate, honeycomb?)</a:t>
            </a:r>
          </a:p>
          <a:p>
            <a:pPr lvl="2"/>
            <a:r>
              <a:rPr lang="en-US" sz="1400"/>
              <a:t>Sludge storage (volume) and removal</a:t>
            </a:r>
          </a:p>
          <a:p>
            <a:pPr lvl="1"/>
            <a:r>
              <a:rPr lang="en-US" sz="1600"/>
              <a:t>DAF</a:t>
            </a:r>
          </a:p>
          <a:p>
            <a:pPr lvl="2"/>
            <a:r>
              <a:rPr lang="en-US" sz="1400"/>
              <a:t>Sludge removal mechanism, (scraping, overflow)</a:t>
            </a:r>
          </a:p>
          <a:p>
            <a:pPr lvl="2"/>
            <a:r>
              <a:rPr lang="en-US" sz="1400"/>
              <a:t>Saturation method?</a:t>
            </a:r>
          </a:p>
          <a:p>
            <a:pPr lvl="2"/>
            <a:r>
              <a:rPr lang="en-US" sz="1400"/>
              <a:t>Recycle flow (DAF effluent, sand filter filtrate)</a:t>
            </a:r>
          </a:p>
          <a:p>
            <a:pPr lvl="2"/>
            <a:r>
              <a:rPr lang="en-US" sz="1400"/>
              <a:t>Nozzles</a:t>
            </a:r>
          </a:p>
          <a:p>
            <a:pPr lvl="2"/>
            <a:r>
              <a:rPr lang="en-US" sz="1400"/>
              <a:t>Configuration </a:t>
            </a:r>
            <a:endParaRPr lang="en-US" sz="1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76692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18D49F-C5C6-48DF-BC6C-D05E03D1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640"/>
            <a:ext cx="8915400" cy="648072"/>
          </a:xfrm>
        </p:spPr>
        <p:txBody>
          <a:bodyPr/>
          <a:lstStyle/>
          <a:p>
            <a:r>
              <a:rPr lang="en-US"/>
              <a:t>Screens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3BB710-3638-4F95-A316-4CFD944DB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47" y="1196752"/>
            <a:ext cx="8915400" cy="5544616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Variable: </a:t>
            </a:r>
          </a:p>
          <a:p>
            <a:r>
              <a:rPr lang="en-US"/>
              <a:t>Screen size (by alternating use of screens, 35 µm and 200 µm)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Is there a measurable effect on?</a:t>
            </a:r>
          </a:p>
          <a:p>
            <a:r>
              <a:rPr lang="en-US"/>
              <a:t>Mussels</a:t>
            </a:r>
          </a:p>
          <a:p>
            <a:pPr lvl="1"/>
            <a:r>
              <a:rPr lang="en-US"/>
              <a:t>Determination mussel larvae;</a:t>
            </a:r>
          </a:p>
          <a:p>
            <a:r>
              <a:rPr lang="en-US"/>
              <a:t>Reduced treatment effort downstream</a:t>
            </a:r>
          </a:p>
          <a:p>
            <a:pPr lvl="1"/>
            <a:r>
              <a:rPr lang="en-US"/>
              <a:t>Chemical usage during coagulation (FeCl</a:t>
            </a:r>
            <a:r>
              <a:rPr lang="en-US" baseline="-25000"/>
              <a:t>3</a:t>
            </a:r>
            <a:r>
              <a:rPr lang="en-US"/>
              <a:t> and NaOH);</a:t>
            </a:r>
          </a:p>
          <a:p>
            <a:pPr lvl="1"/>
            <a:r>
              <a:rPr lang="en-US"/>
              <a:t>Performance floc removal in DAF and LS:</a:t>
            </a:r>
            <a:endParaRPr lang="nl-NL"/>
          </a:p>
          <a:p>
            <a:pPr lvl="2"/>
            <a:r>
              <a:rPr lang="en-US"/>
              <a:t>Suspended solids effluent LS (Fe, Turbidity)</a:t>
            </a:r>
          </a:p>
          <a:p>
            <a:pPr lvl="2"/>
            <a:r>
              <a:rPr lang="en-US"/>
              <a:t>Water quality (UV-T, TOC/DOC, HCO</a:t>
            </a:r>
            <a:r>
              <a:rPr lang="en-US" baseline="-25000"/>
              <a:t>3</a:t>
            </a:r>
            <a:r>
              <a:rPr lang="en-US"/>
              <a:t>, pH, Cl)</a:t>
            </a:r>
          </a:p>
          <a:p>
            <a:pPr lvl="2"/>
            <a:r>
              <a:rPr lang="en-US"/>
              <a:t>Sludge volume and properties</a:t>
            </a:r>
          </a:p>
          <a:p>
            <a:pPr lvl="2"/>
            <a:r>
              <a:rPr lang="en-US"/>
              <a:t>Chemical and energy consumption</a:t>
            </a:r>
          </a:p>
          <a:p>
            <a:pPr lvl="2"/>
            <a:r>
              <a:rPr lang="en-US"/>
              <a:t>Process robustness/maintenance/operability</a:t>
            </a:r>
          </a:p>
          <a:p>
            <a:pPr lvl="1"/>
            <a:endParaRPr lang="en-US"/>
          </a:p>
          <a:p>
            <a:pPr lvl="2"/>
            <a:endParaRPr lang="en-US"/>
          </a:p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1288C41-E81F-415F-9BF2-A463BEE31ADF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14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261E86D-B6F2-4CEC-9478-1976CC81963E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988F97-5011-4688-A1A8-70849B94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0" y="160337"/>
            <a:ext cx="8915400" cy="532359"/>
          </a:xfrm>
        </p:spPr>
        <p:txBody>
          <a:bodyPr/>
          <a:lstStyle/>
          <a:p>
            <a:r>
              <a:rPr lang="en-US" sz="2400"/>
              <a:t>Coagulation, Flocculation and Floc removal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F9826E5-1BE0-4E7B-9B27-BFE3A77DB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7" y="908720"/>
            <a:ext cx="4376870" cy="639763"/>
          </a:xfrm>
        </p:spPr>
        <p:txBody>
          <a:bodyPr/>
          <a:lstStyle/>
          <a:p>
            <a:r>
              <a:rPr lang="en-US"/>
              <a:t>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3E2B4-7DE8-413C-9EF5-0E36B61B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7" y="1548482"/>
            <a:ext cx="4376870" cy="3256978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Variable:</a:t>
            </a:r>
          </a:p>
          <a:p>
            <a:pPr marL="385445" indent="-385445"/>
            <a:r>
              <a:rPr lang="en-US" sz="1600"/>
              <a:t>Coagulation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FeCl</a:t>
            </a:r>
            <a:r>
              <a:rPr lang="en-US" sz="1200" baseline="-25000"/>
              <a:t>3</a:t>
            </a:r>
            <a:r>
              <a:rPr lang="en-US" sz="1200"/>
              <a:t> dosage</a:t>
            </a:r>
            <a:r>
              <a:rPr lang="en-US" sz="1200" baseline="-25000"/>
              <a:t>,</a:t>
            </a:r>
            <a:r>
              <a:rPr lang="en-US" sz="1200"/>
              <a:t> pH (CO</a:t>
            </a:r>
            <a:r>
              <a:rPr lang="en-US" sz="1200" baseline="-25000"/>
              <a:t>2</a:t>
            </a:r>
            <a:r>
              <a:rPr lang="en-US" sz="1200"/>
              <a:t> dosage)</a:t>
            </a:r>
            <a:endParaRPr lang="en-US" sz="1200">
              <a:cs typeface="Arial" charset="0"/>
            </a:endParaRPr>
          </a:p>
          <a:p>
            <a:pPr marL="385445" indent="-385445"/>
            <a:r>
              <a:rPr lang="en-US" sz="1600"/>
              <a:t>Flocculation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Number compartments [3-5]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Tapered mixing energy profile [100 -5 s</a:t>
            </a:r>
            <a:r>
              <a:rPr lang="en-US" sz="1200" baseline="30000"/>
              <a:t>-1</a:t>
            </a:r>
            <a:r>
              <a:rPr lang="en-US" sz="1200"/>
              <a:t>]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Residence time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>
                <a:latin typeface="Arial"/>
                <a:cs typeface="Arial"/>
              </a:rPr>
              <a:t>Floc-agent type, dosage and location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?</a:t>
            </a:r>
          </a:p>
          <a:p>
            <a:pPr marL="385445" indent="-385445"/>
            <a:r>
              <a:rPr lang="en-US" sz="1600"/>
              <a:t>Sedimentation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Surface loading [0.6 – 1.2]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Sludge residence time [1 day? 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Configuration; Plates or tubes? / Plate distance? / Plate angle?</a:t>
            </a:r>
            <a:endParaRPr lang="en-US" sz="1200">
              <a:cs typeface="Arial" charset="0"/>
            </a:endParaRPr>
          </a:p>
          <a:p>
            <a:pPr marL="0" indent="0">
              <a:buNone/>
            </a:pPr>
            <a:endParaRPr lang="en-US" sz="1600"/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 sz="1600">
              <a:cs typeface="Arial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5601AC-9FEB-4590-AF2C-182E90098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2110" y="908720"/>
            <a:ext cx="4378590" cy="639763"/>
          </a:xfrm>
        </p:spPr>
        <p:txBody>
          <a:bodyPr/>
          <a:lstStyle/>
          <a:p>
            <a:r>
              <a:rPr lang="en-US"/>
              <a:t>DAF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ADD4B27-AB44-41DC-A999-D993437BB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2110" y="1548482"/>
            <a:ext cx="4378590" cy="3256979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Variable:</a:t>
            </a:r>
          </a:p>
          <a:p>
            <a:pPr marL="385445" indent="-385445"/>
            <a:r>
              <a:rPr lang="en-US" sz="1600"/>
              <a:t>Coagulation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FeCl</a:t>
            </a:r>
            <a:r>
              <a:rPr lang="en-US" sz="1200" baseline="-25000"/>
              <a:t>3</a:t>
            </a:r>
            <a:r>
              <a:rPr lang="en-US" sz="1200"/>
              <a:t> dosage</a:t>
            </a:r>
            <a:r>
              <a:rPr lang="en-US" sz="1200" baseline="-25000"/>
              <a:t>,</a:t>
            </a:r>
            <a:r>
              <a:rPr lang="en-US" sz="1200"/>
              <a:t> pH (CO</a:t>
            </a:r>
            <a:r>
              <a:rPr lang="en-US" sz="1200" baseline="-25000"/>
              <a:t>2</a:t>
            </a:r>
            <a:r>
              <a:rPr lang="en-US" sz="1200"/>
              <a:t> dosage)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385445" indent="-385445"/>
            <a:r>
              <a:rPr lang="en-US" sz="1600"/>
              <a:t>Flocculation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>
                <a:solidFill>
                  <a:srgbClr val="0070C0"/>
                </a:solidFill>
              </a:rPr>
              <a:t>Number compartments [2-3]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Tapered mixing energy profile [100 -5 s</a:t>
            </a:r>
            <a:r>
              <a:rPr lang="en-US" sz="1200" baseline="30000"/>
              <a:t>-1</a:t>
            </a:r>
            <a:r>
              <a:rPr lang="en-US" sz="1200"/>
              <a:t>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Residence time (by varying flow)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>
                <a:latin typeface="Arial"/>
                <a:cs typeface="Arial"/>
              </a:rPr>
              <a:t>Floc-agent type, dosage and location</a:t>
            </a:r>
            <a:r>
              <a:rPr lang="en-US" sz="1200">
                <a:solidFill>
                  <a:srgbClr val="00B050"/>
                </a:solidFill>
                <a:latin typeface="Arial"/>
                <a:cs typeface="Arial"/>
              </a:rPr>
              <a:t>?</a:t>
            </a:r>
          </a:p>
          <a:p>
            <a:pPr marL="385445" indent="-385445"/>
            <a:r>
              <a:rPr lang="en-US" sz="1600"/>
              <a:t>Flotation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Surface loading [</a:t>
            </a:r>
            <a:r>
              <a:rPr lang="en-US" sz="1200">
                <a:solidFill>
                  <a:srgbClr val="00B050"/>
                </a:solidFill>
              </a:rPr>
              <a:t>?</a:t>
            </a:r>
            <a:r>
              <a:rPr lang="en-US" sz="1200"/>
              <a:t>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Sludge removal method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Recirculation flow [6%- 10%]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Saturation pressure [6.5 – 8 bar]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0" indent="0">
              <a:buNone/>
            </a:pPr>
            <a:endParaRPr lang="en-US" sz="1600"/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>
              <a:cs typeface="Arial" charset="0"/>
            </a:endParaRP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354B1630-9F78-458E-9D34-2E1EAEF110F3}"/>
              </a:ext>
            </a:extLst>
          </p:cNvPr>
          <p:cNvSpPr txBox="1">
            <a:spLocks/>
          </p:cNvSpPr>
          <p:nvPr/>
        </p:nvSpPr>
        <p:spPr bwMode="auto">
          <a:xfrm>
            <a:off x="495298" y="4949734"/>
            <a:ext cx="8915402" cy="17196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3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Effect on:</a:t>
            </a:r>
          </a:p>
          <a:p>
            <a:r>
              <a:rPr lang="en-US" sz="1400"/>
              <a:t>Suspended solids effluent LS (Fe, Turbidity)</a:t>
            </a:r>
          </a:p>
          <a:p>
            <a:r>
              <a:rPr lang="en-US" sz="1400"/>
              <a:t>Water quality (UV-T, TOC/DOC, HCO</a:t>
            </a:r>
            <a:r>
              <a:rPr lang="en-US" sz="1400" baseline="-25000"/>
              <a:t>3</a:t>
            </a:r>
            <a:r>
              <a:rPr lang="en-US" sz="1400"/>
              <a:t>, pH, Cl)</a:t>
            </a:r>
          </a:p>
          <a:p>
            <a:r>
              <a:rPr lang="en-US" sz="1400"/>
              <a:t>Sludge volume and properties</a:t>
            </a:r>
          </a:p>
          <a:p>
            <a:r>
              <a:rPr lang="en-US" sz="1400"/>
              <a:t>Chemical and energy consumption</a:t>
            </a:r>
          </a:p>
          <a:p>
            <a:r>
              <a:rPr lang="en-US" sz="1400"/>
              <a:t>Process robustness/maintenance/operability</a:t>
            </a:r>
          </a:p>
          <a:p>
            <a:pPr marL="0" indent="0">
              <a:buFont typeface="Arial" charset="0"/>
              <a:buNone/>
            </a:pPr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7389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261E86D-B6F2-4CEC-9478-1976CC81963E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988F97-5011-4688-A1A8-70849B94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0" y="160337"/>
            <a:ext cx="8915400" cy="532359"/>
          </a:xfrm>
        </p:spPr>
        <p:txBody>
          <a:bodyPr/>
          <a:lstStyle/>
          <a:p>
            <a:r>
              <a:rPr lang="en-US" sz="2400"/>
              <a:t>Coagulation, Flocculation and Floc removal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F9826E5-1BE0-4E7B-9B27-BFE3A77DB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7" y="908720"/>
            <a:ext cx="4376870" cy="639763"/>
          </a:xfrm>
        </p:spPr>
        <p:txBody>
          <a:bodyPr/>
          <a:lstStyle/>
          <a:p>
            <a:r>
              <a:rPr lang="en-US"/>
              <a:t>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3E2B4-7DE8-413C-9EF5-0E36B61B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7" y="1548482"/>
            <a:ext cx="4376870" cy="3256978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CAPEX</a:t>
            </a:r>
          </a:p>
          <a:p>
            <a:pPr marL="385445" indent="-385445"/>
            <a:r>
              <a:rPr lang="en-US" sz="1600"/>
              <a:t>Coagulation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FeCl</a:t>
            </a:r>
            <a:r>
              <a:rPr lang="en-US" sz="1200" baseline="-25000"/>
              <a:t>3</a:t>
            </a:r>
            <a:r>
              <a:rPr lang="en-US" sz="1200"/>
              <a:t> dosage</a:t>
            </a:r>
            <a:r>
              <a:rPr lang="en-US" sz="1200" baseline="-25000"/>
              <a:t>,</a:t>
            </a:r>
            <a:r>
              <a:rPr lang="en-US" sz="1200"/>
              <a:t> pH (CO</a:t>
            </a:r>
            <a:r>
              <a:rPr lang="en-US" sz="1200" baseline="-25000"/>
              <a:t>2</a:t>
            </a:r>
            <a:r>
              <a:rPr lang="en-US" sz="1200"/>
              <a:t> dosage)</a:t>
            </a:r>
            <a:endParaRPr lang="en-US" sz="1200">
              <a:cs typeface="Arial" charset="0"/>
            </a:endParaRPr>
          </a:p>
          <a:p>
            <a:pPr marL="385445" indent="-385445"/>
            <a:r>
              <a:rPr lang="en-US" sz="1600"/>
              <a:t>Flocculation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Number compartments [3-5]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Tapered mixing energy profile [100 -5 s</a:t>
            </a:r>
            <a:r>
              <a:rPr lang="en-US" sz="1200" baseline="30000"/>
              <a:t>-1</a:t>
            </a:r>
            <a:r>
              <a:rPr lang="en-US" sz="1200"/>
              <a:t>]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Residence time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>
                <a:latin typeface="Arial"/>
                <a:cs typeface="Arial"/>
              </a:rPr>
              <a:t>Floc-agent type, dosage and location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?</a:t>
            </a:r>
          </a:p>
          <a:p>
            <a:pPr marL="385445" indent="-385445"/>
            <a:r>
              <a:rPr lang="en-US" sz="1600"/>
              <a:t>Sedimentation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Surface loading [0.6 – 1.2]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Sludge residence time [1 day? 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Configuration; Plates or tubes? / Plate distance? / Plate angle?</a:t>
            </a:r>
            <a:endParaRPr lang="en-US" sz="1200">
              <a:cs typeface="Arial" charset="0"/>
            </a:endParaRPr>
          </a:p>
          <a:p>
            <a:pPr marL="0" indent="0">
              <a:buNone/>
            </a:pPr>
            <a:endParaRPr lang="en-US" sz="1600"/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 sz="1600">
              <a:cs typeface="Arial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5601AC-9FEB-4590-AF2C-182E90098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2110" y="908720"/>
            <a:ext cx="4378590" cy="639763"/>
          </a:xfrm>
        </p:spPr>
        <p:txBody>
          <a:bodyPr/>
          <a:lstStyle/>
          <a:p>
            <a:r>
              <a:rPr lang="en-US"/>
              <a:t>DAF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ADD4B27-AB44-41DC-A999-D993437BB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2110" y="1548482"/>
            <a:ext cx="4378590" cy="3256979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CAPEX</a:t>
            </a:r>
          </a:p>
          <a:p>
            <a:pPr marL="385445" indent="-385445"/>
            <a:r>
              <a:rPr lang="en-US" sz="1600"/>
              <a:t>Coagulation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FeCl</a:t>
            </a:r>
            <a:r>
              <a:rPr lang="en-US" sz="1200" baseline="-25000"/>
              <a:t>3</a:t>
            </a:r>
            <a:r>
              <a:rPr lang="en-US" sz="1200"/>
              <a:t> dosage</a:t>
            </a:r>
            <a:r>
              <a:rPr lang="en-US" sz="1200" baseline="-25000"/>
              <a:t>,</a:t>
            </a:r>
            <a:r>
              <a:rPr lang="en-US" sz="1200"/>
              <a:t> pH (CO</a:t>
            </a:r>
            <a:r>
              <a:rPr lang="en-US" sz="1200" baseline="-25000"/>
              <a:t>2</a:t>
            </a:r>
            <a:r>
              <a:rPr lang="en-US" sz="1200"/>
              <a:t> dosage)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385445" indent="-385445"/>
            <a:r>
              <a:rPr lang="en-US" sz="1600"/>
              <a:t>Flocculation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>
                <a:solidFill>
                  <a:srgbClr val="0070C0"/>
                </a:solidFill>
              </a:rPr>
              <a:t>Number compartments [2-3]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Tapered mixing energy profile [100 -5 s</a:t>
            </a:r>
            <a:r>
              <a:rPr lang="en-US" sz="1200" baseline="30000"/>
              <a:t>-1</a:t>
            </a:r>
            <a:r>
              <a:rPr lang="en-US" sz="1200"/>
              <a:t>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Residence time (by varying flow)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>
                <a:latin typeface="Arial"/>
                <a:cs typeface="Arial"/>
              </a:rPr>
              <a:t>Floc-agent type, dosage and location</a:t>
            </a:r>
            <a:r>
              <a:rPr lang="en-US" sz="1200">
                <a:solidFill>
                  <a:srgbClr val="00B050"/>
                </a:solidFill>
                <a:latin typeface="Arial"/>
                <a:cs typeface="Arial"/>
              </a:rPr>
              <a:t>?</a:t>
            </a:r>
          </a:p>
          <a:p>
            <a:pPr marL="385445" indent="-385445"/>
            <a:r>
              <a:rPr lang="en-US" sz="1600"/>
              <a:t>Flotation</a:t>
            </a:r>
            <a:endParaRPr lang="en-US" sz="1600">
              <a:cs typeface="Arial" charset="0"/>
            </a:endParaRPr>
          </a:p>
          <a:p>
            <a:pPr marL="836295" lvl="1" indent="-321945"/>
            <a:r>
              <a:rPr lang="en-US" sz="1200"/>
              <a:t>Surface loading [</a:t>
            </a:r>
            <a:r>
              <a:rPr lang="en-US" sz="1200">
                <a:solidFill>
                  <a:srgbClr val="00B050"/>
                </a:solidFill>
              </a:rPr>
              <a:t>?</a:t>
            </a:r>
            <a:r>
              <a:rPr lang="en-US" sz="1200"/>
              <a:t>] (by varying flow)</a:t>
            </a:r>
            <a:endParaRPr lang="en-US" sz="1200">
              <a:cs typeface="Arial" charset="0"/>
            </a:endParaRPr>
          </a:p>
          <a:p>
            <a:pPr marL="836295" lvl="1" indent="-321945"/>
            <a:r>
              <a:rPr lang="en-US" sz="1200"/>
              <a:t>Sludge removal method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Recirculation flow [6%- 10%]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836295" lvl="1" indent="-321945"/>
            <a:r>
              <a:rPr lang="en-US" sz="1200"/>
              <a:t>Saturation pressure [6.5 – 8 bar]</a:t>
            </a:r>
            <a:r>
              <a:rPr lang="en-US" sz="1200">
                <a:solidFill>
                  <a:srgbClr val="00B050"/>
                </a:solidFill>
              </a:rPr>
              <a:t>?</a:t>
            </a:r>
            <a:endParaRPr lang="en-US" sz="1200">
              <a:solidFill>
                <a:srgbClr val="00B050"/>
              </a:solidFill>
              <a:cs typeface="Arial" charset="0"/>
            </a:endParaRPr>
          </a:p>
          <a:p>
            <a:pPr marL="0" indent="0">
              <a:buNone/>
            </a:pPr>
            <a:endParaRPr lang="en-US" sz="1600"/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 sz="1600">
              <a:cs typeface="Arial" charset="0"/>
            </a:endParaRPr>
          </a:p>
          <a:p>
            <a:pPr marL="385445" indent="-385445"/>
            <a:endParaRPr lang="en-US">
              <a:cs typeface="Arial" charset="0"/>
            </a:endParaRP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354B1630-9F78-458E-9D34-2E1EAEF110F3}"/>
              </a:ext>
            </a:extLst>
          </p:cNvPr>
          <p:cNvSpPr txBox="1">
            <a:spLocks/>
          </p:cNvSpPr>
          <p:nvPr/>
        </p:nvSpPr>
        <p:spPr bwMode="auto">
          <a:xfrm>
            <a:off x="495298" y="4949734"/>
            <a:ext cx="8915402" cy="17196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3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>
                <a:solidFill>
                  <a:srgbClr val="00B050"/>
                </a:solidFill>
              </a:rPr>
              <a:t>Effect on cost:</a:t>
            </a:r>
          </a:p>
          <a:p>
            <a:endParaRPr lang="en-US" sz="1400"/>
          </a:p>
          <a:p>
            <a:endParaRPr lang="en-US" sz="1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40980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FC5320E1-4D00-4BC5-A891-2A984636C191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4A17937-66A7-4F60-97AE-B997BE8F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60648"/>
            <a:ext cx="8915400" cy="567531"/>
          </a:xfrm>
        </p:spPr>
        <p:txBody>
          <a:bodyPr/>
          <a:lstStyle/>
          <a:p>
            <a:r>
              <a:rPr lang="en-US"/>
              <a:t>CO</a:t>
            </a:r>
            <a:r>
              <a:rPr lang="en-US" baseline="-25000"/>
              <a:t>2</a:t>
            </a:r>
            <a:r>
              <a:rPr lang="en-US"/>
              <a:t> removal and pH control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98F81AC1-FEE1-4ED5-B988-5CE26BAE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133" y="1234236"/>
            <a:ext cx="8915400" cy="3863975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Variable: </a:t>
            </a:r>
          </a:p>
          <a:p>
            <a:r>
              <a:rPr lang="en-US"/>
              <a:t>Number of cascade steps, fall height</a:t>
            </a:r>
          </a:p>
          <a:p>
            <a:r>
              <a:rPr lang="en-US"/>
              <a:t>Location NaOH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Effect on:</a:t>
            </a:r>
          </a:p>
          <a:p>
            <a:r>
              <a:rPr lang="en-US"/>
              <a:t>CO</a:t>
            </a:r>
            <a:r>
              <a:rPr lang="en-US" baseline="-25000"/>
              <a:t>2 </a:t>
            </a:r>
            <a:r>
              <a:rPr lang="en-US"/>
              <a:t>removal (pH)</a:t>
            </a:r>
          </a:p>
          <a:p>
            <a:r>
              <a:rPr lang="en-US"/>
              <a:t>Amount NaOH dosage</a:t>
            </a:r>
          </a:p>
        </p:txBody>
      </p:sp>
    </p:spTree>
    <p:extLst>
      <p:ext uri="{BB962C8B-B14F-4D97-AF65-F5344CB8AC3E}">
        <p14:creationId xmlns:p14="http://schemas.microsoft.com/office/powerpoint/2010/main" val="1239445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18D49F-C5C6-48DF-BC6C-D05E03D1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64" y="188640"/>
            <a:ext cx="8915400" cy="720080"/>
          </a:xfrm>
        </p:spPr>
        <p:txBody>
          <a:bodyPr/>
          <a:lstStyle/>
          <a:p>
            <a:r>
              <a:rPr lang="en-US"/>
              <a:t>Rapid filtration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3BB710-3638-4F95-A316-4CFD944DB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27" y="1352996"/>
            <a:ext cx="8915400" cy="3863975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Variable:</a:t>
            </a:r>
          </a:p>
          <a:p>
            <a:r>
              <a:rPr lang="en-US"/>
              <a:t>Pre-treatment (LS or DAF) – 2 trains in parallel</a:t>
            </a:r>
          </a:p>
          <a:p>
            <a:r>
              <a:rPr lang="en-US"/>
              <a:t>Flow direction (1 x up, 2 x down)</a:t>
            </a:r>
          </a:p>
          <a:p>
            <a:r>
              <a:rPr lang="en-US"/>
              <a:t>Filtration velocity</a:t>
            </a:r>
          </a:p>
          <a:p>
            <a:r>
              <a:rPr lang="en-US"/>
              <a:t>Filter runtime (including backwash program)</a:t>
            </a:r>
          </a:p>
          <a:p>
            <a:r>
              <a:rPr lang="en-US"/>
              <a:t>Filter media (downflow = 1x coarse and 1 x fine)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Effect on </a:t>
            </a:r>
            <a:r>
              <a:rPr lang="en-US" b="1" err="1">
                <a:solidFill>
                  <a:srgbClr val="00B050"/>
                </a:solidFill>
              </a:rPr>
              <a:t>waterquality</a:t>
            </a:r>
            <a:r>
              <a:rPr lang="en-US" b="1">
                <a:solidFill>
                  <a:srgbClr val="00B050"/>
                </a:solidFill>
              </a:rPr>
              <a:t>:</a:t>
            </a:r>
          </a:p>
          <a:p>
            <a:r>
              <a:rPr lang="en-US"/>
              <a:t>Water quality: turbidity (Fe), MFI, Mn, NH</a:t>
            </a:r>
            <a:r>
              <a:rPr lang="en-US" baseline="-25000"/>
              <a:t>4</a:t>
            </a:r>
            <a:r>
              <a:rPr lang="en-US"/>
              <a:t> </a:t>
            </a:r>
          </a:p>
          <a:p>
            <a:r>
              <a:rPr lang="en-US"/>
              <a:t>Water quantity: production m</a:t>
            </a:r>
            <a:r>
              <a:rPr lang="en-US" baseline="30000"/>
              <a:t>3</a:t>
            </a:r>
            <a:r>
              <a:rPr lang="en-US"/>
              <a:t>/m</a:t>
            </a:r>
            <a:r>
              <a:rPr lang="en-US" baseline="30000"/>
              <a:t>2</a:t>
            </a:r>
            <a:r>
              <a:rPr lang="en-US"/>
              <a:t>/h, water loss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26721B5-A494-4370-92D6-90768F3189CC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1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F8BB6D-F73E-4DE5-9A30-8F84B089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07440"/>
            <a:ext cx="8915400" cy="711547"/>
          </a:xfrm>
        </p:spPr>
        <p:txBody>
          <a:bodyPr/>
          <a:lstStyle/>
          <a:p>
            <a:r>
              <a:rPr lang="en-US" err="1"/>
              <a:t>Procestechnologie</a:t>
            </a:r>
            <a:r>
              <a:rPr lang="en-US"/>
              <a:t> (pilot) 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31CB60-C804-4895-8338-D1331F4B1D26}"/>
              </a:ext>
            </a:extLst>
          </p:cNvPr>
          <p:cNvSpPr/>
          <p:nvPr/>
        </p:nvSpPr>
        <p:spPr>
          <a:xfrm>
            <a:off x="7313712" y="5805264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2FAD11-F4DE-4493-99A7-AA3D698CE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00" y="1093057"/>
            <a:ext cx="8915400" cy="5112568"/>
          </a:xfrm>
        </p:spPr>
        <p:txBody>
          <a:bodyPr/>
          <a:lstStyle/>
          <a:p>
            <a:r>
              <a:rPr lang="nl-NL" sz="1800"/>
              <a:t>Uitgangspunt: Het behalen van alle kwaliteitsdoelen met effectieve organische verwijdering en het minimaliseren van het gebruik van chemicaliën, vooral die Cl</a:t>
            </a:r>
            <a:r>
              <a:rPr lang="nl-NL" sz="1800" baseline="30000"/>
              <a:t>-</a:t>
            </a:r>
            <a:r>
              <a:rPr lang="nl-NL" sz="1800"/>
              <a:t>, SO</a:t>
            </a:r>
            <a:r>
              <a:rPr lang="nl-NL" sz="1800" baseline="-25000"/>
              <a:t>4</a:t>
            </a:r>
            <a:r>
              <a:rPr lang="nl-NL" sz="1800" baseline="30000"/>
              <a:t>2-</a:t>
            </a:r>
            <a:r>
              <a:rPr lang="nl-NL" sz="1800"/>
              <a:t> en Na</a:t>
            </a:r>
            <a:r>
              <a:rPr lang="nl-NL" sz="1800" baseline="30000"/>
              <a:t>+</a:t>
            </a:r>
          </a:p>
          <a:p>
            <a:pPr lvl="1"/>
            <a:r>
              <a:rPr lang="nl-NL" sz="1600"/>
              <a:t>Opmerking: geen doelstellingen voor OMP en hygiënische parameters</a:t>
            </a:r>
            <a:endParaRPr lang="en-GB" sz="1600"/>
          </a:p>
          <a:p>
            <a:endParaRPr lang="en-GB" sz="1800"/>
          </a:p>
          <a:p>
            <a:r>
              <a:rPr lang="nl-NL" sz="1800"/>
              <a:t>Veel technologieën zouden hiervoor in aanmerking kunnen komen, maar PWN heeft besloten om zich te beperken tot: micro</a:t>
            </a:r>
            <a:r>
              <a:rPr lang="en-GB" sz="1800" err="1"/>
              <a:t>zeven-coagulatie-flocculatie-flokafscheiding</a:t>
            </a:r>
            <a:r>
              <a:rPr lang="en-GB" sz="1800"/>
              <a:t> en </a:t>
            </a:r>
            <a:r>
              <a:rPr lang="en-GB" sz="1800" err="1"/>
              <a:t>snelfiltratie</a:t>
            </a:r>
            <a:r>
              <a:rPr lang="en-GB" sz="1800"/>
              <a:t> met het </a:t>
            </a:r>
            <a:r>
              <a:rPr lang="en-GB" sz="1800" err="1"/>
              <a:t>oog</a:t>
            </a:r>
            <a:r>
              <a:rPr lang="en-GB" sz="1800"/>
              <a:t> op;</a:t>
            </a:r>
          </a:p>
          <a:p>
            <a:pPr lvl="1"/>
            <a:r>
              <a:rPr lang="nl-NL" sz="1600"/>
              <a:t>Beperkte onderzoeks- en realisatietijd;</a:t>
            </a:r>
          </a:p>
          <a:p>
            <a:pPr lvl="1"/>
            <a:r>
              <a:rPr lang="nl-NL" sz="1600"/>
              <a:t>Ervaring met proces;</a:t>
            </a:r>
          </a:p>
          <a:p>
            <a:pPr lvl="1"/>
            <a:r>
              <a:rPr lang="nl-NL" sz="1600"/>
              <a:t>Bekende reststromen.</a:t>
            </a:r>
          </a:p>
          <a:p>
            <a:endParaRPr lang="nl-NL" sz="1800"/>
          </a:p>
          <a:p>
            <a:r>
              <a:rPr lang="nl-NL" sz="1800"/>
              <a:t>Literatuur en ervaring van andere drinkwaterbedrijven (</a:t>
            </a:r>
            <a:r>
              <a:rPr lang="nl-NL" sz="1800" err="1"/>
              <a:t>Evides</a:t>
            </a:r>
            <a:r>
              <a:rPr lang="nl-NL" sz="1800"/>
              <a:t> industriewater, AWW) suggereren dat </a:t>
            </a:r>
            <a:r>
              <a:rPr lang="nl-NL" sz="1800" err="1"/>
              <a:t>Dissolved</a:t>
            </a:r>
            <a:r>
              <a:rPr lang="nl-NL" sz="1800"/>
              <a:t> Air </a:t>
            </a:r>
            <a:r>
              <a:rPr lang="nl-NL" sz="1800" err="1"/>
              <a:t>Flotation</a:t>
            </a:r>
            <a:r>
              <a:rPr lang="nl-NL" sz="1800"/>
              <a:t> (DAF) een interessante technologie zou zijn voor onze bronwaterkwaliteit.</a:t>
            </a:r>
          </a:p>
          <a:p>
            <a:endParaRPr lang="nl-NL" sz="1800"/>
          </a:p>
          <a:p>
            <a:r>
              <a:rPr lang="nl-NL" sz="1800"/>
              <a:t>Daarom richt dit onderzoek zich op het vergelijken van onze 40 jaar ervaring met lamellen kolonisten en gewenste procesverbeteringen in het DAF-proces dat nieuw is voor PWN.</a:t>
            </a:r>
            <a:endParaRPr lang="en-GB" sz="1800"/>
          </a:p>
          <a:p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2543405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66F51-506A-4D70-A354-50527AA9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Pilot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15B284-D399-4F63-A866-6472C34FD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329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Coagulatie voor </a:t>
            </a:r>
            <a:r>
              <a:rPr lang="nl-NL" err="1">
                <a:latin typeface="Arial"/>
                <a:cs typeface="Arial"/>
              </a:rPr>
              <a:t>Ceramac</a:t>
            </a:r>
            <a:br>
              <a:rPr lang="nl-NL"/>
            </a:br>
            <a:r>
              <a:rPr lang="nl-NL" sz="1600">
                <a:latin typeface="Arial"/>
                <a:cs typeface="Arial"/>
              </a:rPr>
              <a:t>update fase 1</a:t>
            </a:r>
            <a:endParaRPr lang="nl-NL"/>
          </a:p>
        </p:txBody>
      </p:sp>
      <p:sp>
        <p:nvSpPr>
          <p:cNvPr id="2253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Bram Martijn, Jim Plooij en Jink Gude</a:t>
            </a:r>
          </a:p>
          <a:p>
            <a:r>
              <a:rPr lang="nl-NL" err="1"/>
              <a:t>Rev</a:t>
            </a:r>
            <a:r>
              <a:rPr lang="nl-NL"/>
              <a:t>. 0 	27-10-2020</a:t>
            </a:r>
          </a:p>
          <a:p>
            <a:endParaRPr lang="nl-NL"/>
          </a:p>
          <a:p>
            <a:r>
              <a:rPr lang="nl-NL"/>
              <a:t>28-10-2020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F63ED-D37F-462B-B26F-6F7FC654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DAF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D3DBD52-5BDC-4C79-A21D-12F083A1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43" y="333161"/>
            <a:ext cx="6396284" cy="3259645"/>
          </a:xfrm>
          <a:prstGeom prst="rect">
            <a:avLst/>
          </a:prstGeom>
        </p:spPr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2798B7E-9313-4007-AA0F-681D1BC87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225754"/>
            <a:ext cx="8915400" cy="3863975"/>
          </a:xfrm>
        </p:spPr>
        <p:txBody>
          <a:bodyPr/>
          <a:lstStyle/>
          <a:p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Vooral toegepast op waters met hoge organische belasting</a:t>
            </a:r>
          </a:p>
          <a:p>
            <a:pPr marL="0" indent="0">
              <a:buNone/>
            </a:pPr>
            <a:r>
              <a:rPr lang="nl-NL"/>
              <a:t>voordelen t.o.v. sedimentatie:</a:t>
            </a:r>
          </a:p>
          <a:p>
            <a:pPr marL="457200" indent="-457200">
              <a:buFont typeface="+mj-lt"/>
              <a:buAutoNum type="arabicPeriod"/>
            </a:pPr>
            <a:r>
              <a:rPr lang="nl-NL"/>
              <a:t>Lager chemicaliënverbruik</a:t>
            </a:r>
          </a:p>
          <a:p>
            <a:pPr marL="908050" lvl="1" indent="-457200"/>
            <a:r>
              <a:rPr lang="nl-NL"/>
              <a:t>Kleinere vlokken mogelijk gunstig</a:t>
            </a:r>
          </a:p>
          <a:p>
            <a:pPr marL="457200" indent="-457200">
              <a:buFont typeface="+mj-lt"/>
              <a:buAutoNum type="arabicPeriod"/>
            </a:pPr>
            <a:r>
              <a:rPr lang="nl-NL"/>
              <a:t>Kleiner ruimtebeslag</a:t>
            </a:r>
          </a:p>
          <a:p>
            <a:pPr marL="908050" lvl="1" indent="-457200"/>
            <a:r>
              <a:rPr lang="nl-NL"/>
              <a:t>Korte benodigde flocculatie tijd</a:t>
            </a:r>
          </a:p>
          <a:p>
            <a:pPr marL="457200" indent="-457200">
              <a:buFont typeface="+mj-lt"/>
              <a:buAutoNum type="arabicPeriod"/>
            </a:pPr>
            <a:r>
              <a:rPr lang="nl-NL"/>
              <a:t>Robuuster proces bij lage temperaturen</a:t>
            </a:r>
          </a:p>
          <a:p>
            <a:pPr lvl="1"/>
            <a:r>
              <a:rPr lang="nl-NL"/>
              <a:t>Er lost meer lucht op in de winter (kouder water)</a:t>
            </a:r>
          </a:p>
          <a:p>
            <a:pPr lvl="1"/>
            <a:r>
              <a:rPr lang="nl-NL"/>
              <a:t>Vlokken mogen kleiner</a:t>
            </a:r>
          </a:p>
          <a:p>
            <a:pPr lvl="1"/>
            <a:endParaRPr lang="nl-NL"/>
          </a:p>
          <a:p>
            <a:pPr lvl="1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75CB3A-7788-45E8-8A7B-D384CE12A7D2}"/>
              </a:ext>
            </a:extLst>
          </p:cNvPr>
          <p:cNvSpPr/>
          <p:nvPr/>
        </p:nvSpPr>
        <p:spPr>
          <a:xfrm>
            <a:off x="9906000" y="4157741"/>
            <a:ext cx="4953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optimizing flocculation processes ahead of DAF, reducing hydraulic detention time (HDT) by a factor of four from 20 to 5 min, and increasing surface loading from 10 m/h to 40 m/h</a:t>
            </a:r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78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F88B-82C5-4742-BD50-18299EB7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Plaatjes</a:t>
            </a:r>
            <a:r>
              <a:rPr lang="en-US">
                <a:latin typeface="Arial"/>
                <a:cs typeface="Arial"/>
              </a:rPr>
              <a:t> van het </a:t>
            </a:r>
            <a:r>
              <a:rPr lang="en-US" err="1">
                <a:latin typeface="Arial"/>
                <a:cs typeface="Arial"/>
              </a:rPr>
              <a:t>huidige</a:t>
            </a:r>
            <a:r>
              <a:rPr lang="en-US">
                <a:latin typeface="Arial"/>
                <a:cs typeface="Arial"/>
              </a:rPr>
              <a:t> WPJ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WRK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4321-71DB-4CCE-BC01-47AA701E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6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BD64A-5209-4C1A-8ACB-B8FD9915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Achtergrond project uitbreiding WPJ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73C0CB-9F29-4CAB-8FBC-7F5274112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600"/>
              <a:t>Extra capaciteit nodig ( MLTHP 2019)</a:t>
            </a:r>
          </a:p>
          <a:p>
            <a:pPr lvl="1"/>
            <a:r>
              <a:rPr lang="nl-NL" sz="1400"/>
              <a:t>Vergroten redundantie WRK systeem</a:t>
            </a:r>
          </a:p>
          <a:p>
            <a:pPr lvl="1"/>
            <a:r>
              <a:rPr lang="nl-NL" sz="1400"/>
              <a:t>Extra </a:t>
            </a:r>
            <a:r>
              <a:rPr lang="nl-NL" sz="1400" err="1"/>
              <a:t>capacitekit</a:t>
            </a:r>
            <a:r>
              <a:rPr lang="nl-NL" sz="1400"/>
              <a:t> </a:t>
            </a:r>
            <a:r>
              <a:rPr lang="nl-NL" sz="1400" err="1"/>
              <a:t>tbv</a:t>
            </a:r>
            <a:r>
              <a:rPr lang="nl-NL" sz="1400"/>
              <a:t> uitbreiding Heemskerk (en </a:t>
            </a:r>
            <a:r>
              <a:rPr lang="nl-NL" sz="1400" err="1"/>
              <a:t>gross</a:t>
            </a:r>
            <a:r>
              <a:rPr lang="nl-NL" sz="1400"/>
              <a:t> contract Waternet)</a:t>
            </a:r>
          </a:p>
          <a:p>
            <a:pPr lvl="1"/>
            <a:r>
              <a:rPr lang="nl-NL" sz="1400"/>
              <a:t>Huidige WPJ levert minder dan de ontwerpcapaciteit en dat gaat nu knellen</a:t>
            </a:r>
          </a:p>
          <a:p>
            <a:r>
              <a:rPr lang="nl-NL" sz="1600"/>
              <a:t>Sinds eind 2020 is er een interne projectgroep om uitbreiding WPJ voor te bereiden</a:t>
            </a:r>
          </a:p>
          <a:p>
            <a:pPr lvl="1"/>
            <a:r>
              <a:rPr lang="nl-NL" sz="1400"/>
              <a:t>Technologisch (Bedrijfsvoering, BPD, PWNT)</a:t>
            </a:r>
          </a:p>
          <a:p>
            <a:pPr lvl="1"/>
            <a:r>
              <a:rPr lang="nl-NL" sz="1400"/>
              <a:t>Inkoop (Bas Stoop</a:t>
            </a:r>
          </a:p>
          <a:p>
            <a:pPr lvl="1"/>
            <a:r>
              <a:rPr lang="nl-NL" sz="1400"/>
              <a:t>Projectmanagement en aanbesteding (Marcel Wink</a:t>
            </a:r>
          </a:p>
          <a:p>
            <a:r>
              <a:rPr lang="nl-NL" sz="1600"/>
              <a:t>Sinds zomer 2021</a:t>
            </a:r>
          </a:p>
          <a:p>
            <a:pPr lvl="1"/>
            <a:r>
              <a:rPr lang="nl-NL" sz="1400"/>
              <a:t>Pilot en </a:t>
            </a:r>
            <a:r>
              <a:rPr lang="nl-NL" sz="1400" err="1"/>
              <a:t>technology</a:t>
            </a:r>
            <a:r>
              <a:rPr lang="nl-NL" sz="1400"/>
              <a:t> provider en </a:t>
            </a:r>
            <a:r>
              <a:rPr lang="nl-NL" sz="1400" err="1"/>
              <a:t>aannmere</a:t>
            </a:r>
            <a:r>
              <a:rPr lang="nl-NL" sz="1400"/>
              <a:t> </a:t>
            </a:r>
            <a:r>
              <a:rPr lang="nl-NL" sz="1400" err="1"/>
              <a:t>geslecteerd</a:t>
            </a:r>
            <a:r>
              <a:rPr lang="nl-NL" sz="1400"/>
              <a:t>: </a:t>
            </a:r>
            <a:r>
              <a:rPr lang="nl-NL" sz="1400" err="1"/>
              <a:t>Niojhuis</a:t>
            </a:r>
            <a:r>
              <a:rPr lang="nl-NL" sz="1400"/>
              <a:t> GMB</a:t>
            </a:r>
          </a:p>
          <a:p>
            <a:pPr lvl="1"/>
            <a:r>
              <a:rPr lang="nl-NL" sz="1400"/>
              <a:t>Onderdeel van het project is </a:t>
            </a:r>
            <a:r>
              <a:rPr lang="nl-NL" sz="1400" err="1"/>
              <a:t>technolisch</a:t>
            </a:r>
            <a:r>
              <a:rPr lang="nl-NL" sz="1400"/>
              <a:t> meest </a:t>
            </a:r>
            <a:r>
              <a:rPr lang="nl-NL" sz="1400" err="1"/>
              <a:t>aatrekkelijke</a:t>
            </a:r>
            <a:r>
              <a:rPr lang="nl-NL" sz="1400"/>
              <a:t> processchema vast te stellen en de </a:t>
            </a:r>
            <a:r>
              <a:rPr lang="nl-NL" sz="1400" err="1"/>
              <a:t>ontwerpgrondsalage</a:t>
            </a:r>
            <a:r>
              <a:rPr lang="nl-NL" sz="1400"/>
              <a:t> bepalen</a:t>
            </a:r>
          </a:p>
          <a:p>
            <a:r>
              <a:rPr lang="nl-NL" sz="1600"/>
              <a:t>Gaan we dan zomaar in het wilde weg piloten?</a:t>
            </a:r>
          </a:p>
          <a:p>
            <a:r>
              <a:rPr lang="nl-NL" sz="1600"/>
              <a:t>Randvoorwaarden </a:t>
            </a:r>
            <a:r>
              <a:rPr lang="nl-NL" sz="1600" err="1"/>
              <a:t>waaren</a:t>
            </a:r>
            <a:r>
              <a:rPr lang="nl-NL" sz="1600"/>
              <a:t>: conventionele zuivering (dus </a:t>
            </a:r>
            <a:r>
              <a:rPr lang="nl-NL" sz="1600" err="1"/>
              <a:t>coagualtie</a:t>
            </a:r>
            <a:r>
              <a:rPr lang="nl-NL" sz="1600"/>
              <a:t> flocculatie </a:t>
            </a:r>
            <a:r>
              <a:rPr lang="nl-NL" sz="1600" err="1"/>
              <a:t>vlokafscheing</a:t>
            </a:r>
            <a:r>
              <a:rPr lang="nl-NL" sz="1600"/>
              <a:t> en zandfiltratie</a:t>
            </a:r>
          </a:p>
          <a:p>
            <a:r>
              <a:rPr lang="nl-NL" sz="1600"/>
              <a:t>Waterkwaliteit moet zijn als 'conventioneel PSA' na zandfilter</a:t>
            </a:r>
          </a:p>
          <a:p>
            <a:endParaRPr lang="nl-NL" sz="1600"/>
          </a:p>
          <a:p>
            <a:endParaRPr lang="nl-NL" sz="1600"/>
          </a:p>
          <a:p>
            <a:endParaRPr lang="nl-NL" sz="1600"/>
          </a:p>
          <a:p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2853095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6AF70-AB17-40B6-B102-E3CB2B37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Waarom WPJ uitbreiding en een pilot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BFE314-FE5D-4288-9ECE-3958FF2A4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85975"/>
            <a:ext cx="8915400" cy="4646937"/>
          </a:xfrm>
        </p:spPr>
        <p:txBody>
          <a:bodyPr/>
          <a:lstStyle/>
          <a:p>
            <a:pPr marL="385445" indent="-385445"/>
            <a:r>
              <a:rPr lang="nl-NL">
                <a:latin typeface="Arial"/>
                <a:cs typeface="Arial"/>
              </a:rPr>
              <a:t>Reden waarom we over WPJ pilot spreken</a:t>
            </a:r>
          </a:p>
          <a:p>
            <a:pPr marL="836295" lvl="1" indent="-321945"/>
            <a:r>
              <a:rPr lang="nl-NL" sz="600" err="1">
                <a:latin typeface="Arial"/>
                <a:cs typeface="Arial"/>
              </a:rPr>
              <a:t>Omiedereen</a:t>
            </a:r>
            <a:r>
              <a:rPr lang="nl-NL" sz="600">
                <a:latin typeface="Arial"/>
                <a:cs typeface="Arial"/>
              </a:rPr>
              <a:t> dezelfde start te geven</a:t>
            </a:r>
            <a:endParaRPr lang="nl-NL" sz="600">
              <a:cs typeface="Arial" charset="0"/>
            </a:endParaRPr>
          </a:p>
          <a:p>
            <a:pPr marL="385445" indent="-385445"/>
            <a:r>
              <a:rPr lang="nl-NL" sz="2600">
                <a:latin typeface="Arial"/>
                <a:cs typeface="Arial"/>
              </a:rPr>
              <a:t>Extra capaciteit nodig ( MLTHP 2019)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Vergroten </a:t>
            </a:r>
            <a:r>
              <a:rPr lang="nl-NL" sz="600" err="1">
                <a:latin typeface="Arial"/>
                <a:cs typeface="Arial"/>
              </a:rPr>
              <a:t>redundantioe</a:t>
            </a:r>
            <a:r>
              <a:rPr lang="nl-NL" sz="600">
                <a:latin typeface="Arial"/>
                <a:cs typeface="Arial"/>
              </a:rPr>
              <a:t> WRK systeem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Extra </a:t>
            </a:r>
            <a:r>
              <a:rPr lang="nl-NL" sz="600" err="1">
                <a:latin typeface="Arial"/>
                <a:cs typeface="Arial"/>
              </a:rPr>
              <a:t>capacitekit</a:t>
            </a:r>
            <a:r>
              <a:rPr lang="nl-NL" sz="600">
                <a:latin typeface="Arial"/>
                <a:cs typeface="Arial"/>
              </a:rPr>
              <a:t> </a:t>
            </a:r>
            <a:r>
              <a:rPr lang="nl-NL" sz="600" err="1">
                <a:latin typeface="Arial"/>
                <a:cs typeface="Arial"/>
              </a:rPr>
              <a:t>tbv</a:t>
            </a:r>
            <a:r>
              <a:rPr lang="nl-NL" sz="600">
                <a:latin typeface="Arial"/>
                <a:cs typeface="Arial"/>
              </a:rPr>
              <a:t> uitbreiding Heemskerk (en </a:t>
            </a:r>
            <a:r>
              <a:rPr lang="nl-NL" sz="600" err="1">
                <a:latin typeface="Arial"/>
                <a:cs typeface="Arial"/>
              </a:rPr>
              <a:t>gross</a:t>
            </a:r>
            <a:r>
              <a:rPr lang="nl-NL" sz="600">
                <a:latin typeface="Arial"/>
                <a:cs typeface="Arial"/>
              </a:rPr>
              <a:t> contract Waternet)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Huidige WPJ levert al </a:t>
            </a:r>
            <a:r>
              <a:rPr lang="nl-NL" sz="600" err="1">
                <a:latin typeface="Arial"/>
                <a:cs typeface="Arial"/>
              </a:rPr>
              <a:t>jaaaaaaaaren</a:t>
            </a:r>
            <a:r>
              <a:rPr lang="nl-NL" sz="600">
                <a:latin typeface="Arial"/>
                <a:cs typeface="Arial"/>
              </a:rPr>
              <a:t> minder </a:t>
            </a:r>
            <a:r>
              <a:rPr lang="nl-NL" sz="600" err="1">
                <a:latin typeface="Arial"/>
                <a:cs typeface="Arial"/>
              </a:rPr>
              <a:t>an</a:t>
            </a:r>
            <a:r>
              <a:rPr lang="nl-NL" sz="600">
                <a:latin typeface="Arial"/>
                <a:cs typeface="Arial"/>
              </a:rPr>
              <a:t> de </a:t>
            </a:r>
            <a:r>
              <a:rPr lang="nl-NL" sz="600" err="1">
                <a:latin typeface="Arial"/>
                <a:cs typeface="Arial"/>
              </a:rPr>
              <a:t>ontwerpcapacitekiet</a:t>
            </a:r>
            <a:r>
              <a:rPr lang="nl-NL" sz="600">
                <a:latin typeface="Arial"/>
                <a:cs typeface="Arial"/>
              </a:rPr>
              <a:t> en dat gaat nu knellen</a:t>
            </a:r>
          </a:p>
          <a:p>
            <a:pPr marL="385445" indent="-385445"/>
            <a:r>
              <a:rPr lang="nl-NL" sz="2600">
                <a:latin typeface="Arial"/>
                <a:cs typeface="Arial"/>
              </a:rPr>
              <a:t>Sinds eind 2020 is er een interne projectgroep om uitbreiding WPJ voor te bereiden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Technologisch (Bedrijfsvoering, BPD, PWNT)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Inkoop (Bas Stoop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Projectmanagement en aanbesteding (Marcel Wink</a:t>
            </a:r>
          </a:p>
          <a:p>
            <a:pPr marL="385445" indent="-385445"/>
            <a:r>
              <a:rPr lang="nl-NL" sz="2600">
                <a:latin typeface="Arial"/>
                <a:cs typeface="Arial"/>
              </a:rPr>
              <a:t>Sinds zomer 2021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Pilot en </a:t>
            </a:r>
            <a:r>
              <a:rPr lang="nl-NL" sz="600" err="1">
                <a:latin typeface="Arial"/>
                <a:cs typeface="Arial"/>
              </a:rPr>
              <a:t>technology</a:t>
            </a:r>
            <a:r>
              <a:rPr lang="nl-NL" sz="600">
                <a:latin typeface="Arial"/>
                <a:cs typeface="Arial"/>
              </a:rPr>
              <a:t> provider en </a:t>
            </a:r>
            <a:r>
              <a:rPr lang="nl-NL" sz="600" err="1">
                <a:latin typeface="Arial"/>
                <a:cs typeface="Arial"/>
              </a:rPr>
              <a:t>aannmere</a:t>
            </a:r>
            <a:r>
              <a:rPr lang="nl-NL" sz="600">
                <a:latin typeface="Arial"/>
                <a:cs typeface="Arial"/>
              </a:rPr>
              <a:t> </a:t>
            </a:r>
            <a:r>
              <a:rPr lang="nl-NL" sz="600" err="1">
                <a:latin typeface="Arial"/>
                <a:cs typeface="Arial"/>
              </a:rPr>
              <a:t>geslecteerd</a:t>
            </a:r>
            <a:r>
              <a:rPr lang="nl-NL" sz="600">
                <a:latin typeface="Arial"/>
                <a:cs typeface="Arial"/>
              </a:rPr>
              <a:t>: </a:t>
            </a:r>
            <a:r>
              <a:rPr lang="nl-NL" sz="600" err="1">
                <a:latin typeface="Arial"/>
                <a:cs typeface="Arial"/>
              </a:rPr>
              <a:t>Niojhuis</a:t>
            </a:r>
            <a:r>
              <a:rPr lang="nl-NL" sz="600">
                <a:latin typeface="Arial"/>
                <a:cs typeface="Arial"/>
              </a:rPr>
              <a:t> GMB</a:t>
            </a:r>
          </a:p>
          <a:p>
            <a:pPr marL="836295" lvl="1" indent="-321945">
              <a:buFont typeface="Arial" charset="0"/>
              <a:buChar char="–"/>
            </a:pPr>
            <a:r>
              <a:rPr lang="nl-NL" sz="600">
                <a:latin typeface="Arial"/>
                <a:cs typeface="Arial"/>
              </a:rPr>
              <a:t>Onderdeel van het project is </a:t>
            </a:r>
            <a:r>
              <a:rPr lang="nl-NL" sz="600" err="1">
                <a:latin typeface="Arial"/>
                <a:cs typeface="Arial"/>
              </a:rPr>
              <a:t>technolisch</a:t>
            </a:r>
            <a:r>
              <a:rPr lang="nl-NL" sz="600">
                <a:latin typeface="Arial"/>
                <a:cs typeface="Arial"/>
              </a:rPr>
              <a:t> meest </a:t>
            </a:r>
            <a:r>
              <a:rPr lang="nl-NL" sz="600" err="1">
                <a:latin typeface="Arial"/>
                <a:cs typeface="Arial"/>
              </a:rPr>
              <a:t>aatrekkelijke</a:t>
            </a:r>
            <a:r>
              <a:rPr lang="nl-NL" sz="600">
                <a:latin typeface="Arial"/>
                <a:cs typeface="Arial"/>
              </a:rPr>
              <a:t> processchema vast te stellen en de </a:t>
            </a:r>
            <a:r>
              <a:rPr lang="nl-NL" sz="600" err="1">
                <a:latin typeface="Arial"/>
                <a:cs typeface="Arial"/>
              </a:rPr>
              <a:t>ontwerpgrondsalage</a:t>
            </a:r>
            <a:r>
              <a:rPr lang="nl-NL" sz="600">
                <a:latin typeface="Arial"/>
                <a:cs typeface="Arial"/>
              </a:rPr>
              <a:t> bepalen</a:t>
            </a:r>
          </a:p>
          <a:p>
            <a:pPr marL="385445" indent="-385445"/>
            <a:r>
              <a:rPr lang="nl-NL" sz="2600">
                <a:latin typeface="Arial"/>
                <a:cs typeface="Arial"/>
              </a:rPr>
              <a:t>Gaan we dan zomaar in het wilde weg piloten?</a:t>
            </a:r>
          </a:p>
          <a:p>
            <a:pPr marL="514350" lvl="1" indent="0">
              <a:buNone/>
            </a:pPr>
            <a:r>
              <a:rPr lang="nl-NL" sz="600">
                <a:latin typeface="Arial"/>
                <a:cs typeface="Arial"/>
              </a:rPr>
              <a:t>Randvoorwaarden </a:t>
            </a:r>
            <a:r>
              <a:rPr lang="nl-NL" sz="600" err="1">
                <a:latin typeface="Arial"/>
                <a:cs typeface="Arial"/>
              </a:rPr>
              <a:t>waaren</a:t>
            </a:r>
            <a:r>
              <a:rPr lang="nl-NL" sz="600">
                <a:latin typeface="Arial"/>
                <a:cs typeface="Arial"/>
              </a:rPr>
              <a:t>: conventionele zuivering (dus </a:t>
            </a:r>
            <a:r>
              <a:rPr lang="nl-NL" sz="600" err="1">
                <a:latin typeface="Arial"/>
                <a:cs typeface="Arial"/>
              </a:rPr>
              <a:t>coagualtie</a:t>
            </a:r>
            <a:r>
              <a:rPr lang="nl-NL" sz="600">
                <a:latin typeface="Arial"/>
                <a:cs typeface="Arial"/>
              </a:rPr>
              <a:t> flocculatie </a:t>
            </a:r>
            <a:r>
              <a:rPr lang="nl-NL" sz="600" err="1">
                <a:latin typeface="Arial"/>
                <a:cs typeface="Arial"/>
              </a:rPr>
              <a:t>vlokafscheing</a:t>
            </a:r>
            <a:r>
              <a:rPr lang="nl-NL" sz="600">
                <a:latin typeface="Arial"/>
                <a:cs typeface="Arial"/>
              </a:rPr>
              <a:t> en zandfiltratie</a:t>
            </a:r>
          </a:p>
          <a:p>
            <a:pPr marL="514350" lvl="1" indent="0">
              <a:buNone/>
            </a:pPr>
            <a:r>
              <a:rPr lang="nl-NL" sz="600">
                <a:latin typeface="Arial"/>
                <a:cs typeface="Arial"/>
              </a:rPr>
              <a:t>Waterkwaliteit moet zijn als 'conventioneel PSA' na zandfilter</a:t>
            </a:r>
          </a:p>
          <a:p>
            <a:pPr marL="514350" lvl="1" indent="0">
              <a:buNone/>
            </a:pPr>
            <a:endParaRPr lang="nl-NL" sz="600">
              <a:latin typeface="Arial"/>
              <a:cs typeface="Arial"/>
            </a:endParaRPr>
          </a:p>
          <a:p>
            <a:pPr marL="514350" lvl="1" indent="0">
              <a:buNone/>
            </a:pPr>
            <a:endParaRPr lang="nl-NL" sz="600">
              <a:latin typeface="Arial"/>
              <a:cs typeface="Arial"/>
            </a:endParaRPr>
          </a:p>
          <a:p>
            <a:pPr marL="385445" indent="-385445"/>
            <a:endParaRPr lang="nl-NL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678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BDD1-AE22-4856-8E74-4D38724E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Wat is de pilot dan?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446F-9D39-4DB9-9A38-0363D6585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445" indent="-385445"/>
            <a:r>
              <a:rPr lang="en-US" err="1">
                <a:latin typeface="Arial"/>
                <a:cs typeface="Arial"/>
              </a:rPr>
              <a:t>Randvoorwaarden</a:t>
            </a:r>
            <a:endParaRPr lang="en-US">
              <a:latin typeface="Arial"/>
              <a:cs typeface="Arial"/>
            </a:endParaRPr>
          </a:p>
          <a:p>
            <a:pPr marL="836295" lvl="1" indent="-385445"/>
            <a:r>
              <a:rPr lang="nl-NL">
                <a:cs typeface="Arial" charset="0"/>
              </a:rPr>
              <a:t>DUURZAAM DUS WEINIG CHEMICALIEN</a:t>
            </a:r>
          </a:p>
          <a:p>
            <a:pPr marL="836295" lvl="1" indent="-385445"/>
            <a:r>
              <a:rPr lang="nl-NL">
                <a:cs typeface="Arial" charset="0"/>
              </a:rPr>
              <a:t>DRIE TYPES ZANDFILTERS</a:t>
            </a:r>
          </a:p>
          <a:p>
            <a:pPr marL="836295" lvl="1" indent="-385445"/>
            <a:r>
              <a:rPr lang="nl-NL">
                <a:cs typeface="Arial" charset="0"/>
              </a:rPr>
              <a:t>TWEE TYPEN VLOKAFSCHEING</a:t>
            </a:r>
          </a:p>
          <a:p>
            <a:pPr marL="836295" lvl="1" indent="-385445"/>
            <a:endParaRPr lang="en-US">
              <a:cs typeface="Arial" charset="0"/>
            </a:endParaRPr>
          </a:p>
          <a:p>
            <a:pPr marL="385445" indent="-385445"/>
            <a:r>
              <a:rPr lang="en-US" sz="2600">
                <a:latin typeface="Arial"/>
                <a:cs typeface="Arial"/>
              </a:rPr>
              <a:t>Q1 2021 is het pilot concept door Jink en Bram </a:t>
            </a:r>
            <a:r>
              <a:rPr lang="en-US" sz="2600" err="1">
                <a:latin typeface="Arial"/>
                <a:cs typeface="Arial"/>
              </a:rPr>
              <a:t>samengesteld</a:t>
            </a:r>
            <a:endParaRPr lang="en-US" sz="2600">
              <a:cs typeface="Arial" charset="0"/>
            </a:endParaRPr>
          </a:p>
          <a:p>
            <a:pPr marL="385445" indent="-385445"/>
            <a:r>
              <a:rPr lang="en-US" sz="2600">
                <a:latin typeface="Arial"/>
                <a:cs typeface="Arial"/>
              </a:rPr>
              <a:t>In de loop van q2 </a:t>
            </a:r>
            <a:r>
              <a:rPr lang="en-US" sz="2600" err="1">
                <a:latin typeface="Arial"/>
                <a:cs typeface="Arial"/>
              </a:rPr>
              <a:t>uitgewerkt</a:t>
            </a:r>
            <a:r>
              <a:rPr lang="en-US" sz="2600">
                <a:latin typeface="Arial"/>
                <a:cs typeface="Arial"/>
              </a:rPr>
              <a:t>, </a:t>
            </a:r>
            <a:r>
              <a:rPr lang="en-US" sz="2600" err="1">
                <a:latin typeface="Arial"/>
                <a:cs typeface="Arial"/>
              </a:rPr>
              <a:t>ook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tbv</a:t>
            </a:r>
            <a:r>
              <a:rPr lang="en-US" sz="2600">
                <a:latin typeface="Arial"/>
                <a:cs typeface="Arial"/>
              </a:rPr>
              <a:t> de </a:t>
            </a:r>
            <a:r>
              <a:rPr lang="en-US" sz="2600" err="1">
                <a:latin typeface="Arial"/>
                <a:cs typeface="Arial"/>
              </a:rPr>
              <a:t>aanbesteding</a:t>
            </a:r>
            <a:endParaRPr lang="en-US" sz="2600">
              <a:cs typeface="Arial" charset="0"/>
            </a:endParaRP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Eindwatekwaliteit</a:t>
            </a:r>
            <a:r>
              <a:rPr lang="en-US" sz="600">
                <a:latin typeface="Arial"/>
                <a:cs typeface="Arial"/>
              </a:rPr>
              <a:t> is </a:t>
            </a:r>
            <a:r>
              <a:rPr lang="en-US" sz="600" err="1">
                <a:latin typeface="Arial"/>
                <a:cs typeface="Arial"/>
              </a:rPr>
              <a:t>specifiek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gemaakt</a:t>
            </a:r>
            <a:endParaRPr lang="en-US" sz="600">
              <a:cs typeface="Arial" charset="0"/>
            </a:endParaRP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Toesingskader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technologie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specigfiek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gemaakt</a:t>
            </a:r>
            <a:endParaRPr lang="en-US" sz="600">
              <a:cs typeface="Arial" charset="0"/>
            </a:endParaRP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Gespekken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geweest</a:t>
            </a:r>
            <a:r>
              <a:rPr lang="en-US" sz="600">
                <a:latin typeface="Arial"/>
                <a:cs typeface="Arial"/>
              </a:rPr>
              <a:t> met technology providers en </a:t>
            </a:r>
            <a:r>
              <a:rPr lang="en-US" sz="600" err="1">
                <a:latin typeface="Arial"/>
                <a:cs typeface="Arial"/>
              </a:rPr>
              <a:t>eerste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geinteresseerden</a:t>
            </a:r>
            <a:endParaRPr lang="en-US" sz="600">
              <a:cs typeface="Arial" charset="0"/>
            </a:endParaRPr>
          </a:p>
          <a:p>
            <a:pPr marL="385445" indent="-385445"/>
            <a:r>
              <a:rPr lang="en-US" sz="2600">
                <a:latin typeface="Arial"/>
                <a:cs typeface="Arial"/>
              </a:rPr>
              <a:t>Q3 is het project </a:t>
            </a:r>
            <a:r>
              <a:rPr lang="en-US" sz="2600" err="1">
                <a:latin typeface="Arial"/>
                <a:cs typeface="Arial"/>
              </a:rPr>
              <a:t>gegund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aan</a:t>
            </a:r>
            <a:r>
              <a:rPr lang="en-US" sz="2600">
                <a:latin typeface="Arial"/>
                <a:cs typeface="Arial"/>
              </a:rPr>
              <a:t> GMB Nijhuis </a:t>
            </a:r>
            <a:r>
              <a:rPr lang="en-US" sz="2600" err="1">
                <a:latin typeface="Arial"/>
                <a:cs typeface="Arial"/>
              </a:rPr>
              <a:t>waarbij</a:t>
            </a:r>
            <a:r>
              <a:rPr lang="en-US" sz="2600">
                <a:latin typeface="Arial"/>
                <a:cs typeface="Arial"/>
              </a:rPr>
              <a:t> de </a:t>
            </a:r>
            <a:r>
              <a:rPr lang="en-US" sz="2600" err="1">
                <a:latin typeface="Arial"/>
                <a:cs typeface="Arial"/>
              </a:rPr>
              <a:t>technologische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kennis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bij</a:t>
            </a:r>
            <a:r>
              <a:rPr lang="en-US" sz="2600">
                <a:latin typeface="Arial"/>
                <a:cs typeface="Arial"/>
              </a:rPr>
              <a:t> Nijhuis zit </a:t>
            </a:r>
            <a:r>
              <a:rPr lang="en-US" sz="2600" err="1">
                <a:latin typeface="Arial"/>
                <a:cs typeface="Arial"/>
              </a:rPr>
              <a:t>vwb</a:t>
            </a:r>
            <a:r>
              <a:rPr lang="en-US" sz="2600">
                <a:latin typeface="Arial"/>
                <a:cs typeface="Arial"/>
              </a:rPr>
              <a:t> DAF</a:t>
            </a:r>
            <a:endParaRPr lang="en-US" sz="2600">
              <a:cs typeface="Arial" charset="0"/>
            </a:endParaRPr>
          </a:p>
          <a:p>
            <a:pPr marL="385445" indent="-385445"/>
            <a:r>
              <a:rPr lang="en-US" sz="2600">
                <a:latin typeface="Arial"/>
                <a:cs typeface="Arial"/>
              </a:rPr>
              <a:t>Q4 </a:t>
            </a:r>
            <a:r>
              <a:rPr lang="en-US" sz="2600" err="1">
                <a:latin typeface="Arial"/>
                <a:cs typeface="Arial"/>
              </a:rPr>
              <a:t>uitwerken</a:t>
            </a:r>
            <a:r>
              <a:rPr lang="en-US" sz="2600">
                <a:latin typeface="Arial"/>
                <a:cs typeface="Arial"/>
              </a:rPr>
              <a:t> en </a:t>
            </a:r>
            <a:r>
              <a:rPr lang="en-US" sz="2600" err="1">
                <a:latin typeface="Arial"/>
                <a:cs typeface="Arial"/>
              </a:rPr>
              <a:t>bouwen</a:t>
            </a:r>
            <a:r>
              <a:rPr lang="en-US" sz="2600">
                <a:latin typeface="Arial"/>
                <a:cs typeface="Arial"/>
              </a:rPr>
              <a:t> van de </a:t>
            </a:r>
            <a:r>
              <a:rPr lang="en-US" sz="2600" err="1">
                <a:latin typeface="Arial"/>
                <a:cs typeface="Arial"/>
              </a:rPr>
              <a:t>totale</a:t>
            </a:r>
            <a:r>
              <a:rPr lang="en-US" sz="2600">
                <a:latin typeface="Arial"/>
                <a:cs typeface="Arial"/>
              </a:rPr>
              <a:t> pilot </a:t>
            </a:r>
            <a:r>
              <a:rPr lang="en-US" sz="2600" err="1">
                <a:latin typeface="Arial"/>
                <a:cs typeface="Arial"/>
              </a:rPr>
              <a:t>installatie</a:t>
            </a:r>
            <a:endParaRPr lang="en-US" sz="2600">
              <a:cs typeface="Arial" charset="0"/>
            </a:endParaRPr>
          </a:p>
          <a:p>
            <a:pPr marL="385445" indent="-385445"/>
            <a:endParaRPr lang="en-US" sz="2600">
              <a:cs typeface="Arial" charset="0"/>
            </a:endParaRPr>
          </a:p>
          <a:p>
            <a:pPr marL="836295" lvl="1" indent="-321945"/>
            <a:endParaRPr lang="en-US" sz="6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56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5C7A-E29F-4A11-8BC0-0D41515F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Plaatjes</a:t>
            </a:r>
            <a:r>
              <a:rPr lang="en-US">
                <a:latin typeface="Arial"/>
                <a:cs typeface="Arial"/>
              </a:rPr>
              <a:t> van de </a:t>
            </a:r>
            <a:r>
              <a:rPr lang="en-US" err="1">
                <a:latin typeface="Arial"/>
                <a:cs typeface="Arial"/>
              </a:rPr>
              <a:t>nieuwe</a:t>
            </a:r>
            <a:r>
              <a:rPr lang="en-US">
                <a:latin typeface="Arial"/>
                <a:cs typeface="Arial"/>
              </a:rPr>
              <a:t> WPJ pilot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F4FC-D7BC-4400-A6BB-FC79845C1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48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E903-46C1-433A-8167-6632B19F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Wat </a:t>
            </a:r>
            <a:r>
              <a:rPr lang="en-US" err="1">
                <a:latin typeface="Arial"/>
                <a:cs typeface="Arial"/>
              </a:rPr>
              <a:t>gaan</a:t>
            </a:r>
            <a:r>
              <a:rPr lang="en-US">
                <a:latin typeface="Arial"/>
                <a:cs typeface="Arial"/>
              </a:rPr>
              <a:t> we </a:t>
            </a:r>
            <a:r>
              <a:rPr lang="en-US" err="1">
                <a:latin typeface="Arial"/>
                <a:cs typeface="Arial"/>
              </a:rPr>
              <a:t>doen</a:t>
            </a:r>
            <a:r>
              <a:rPr lang="en-US">
                <a:latin typeface="Arial"/>
                <a:cs typeface="Arial"/>
              </a:rPr>
              <a:t> met de pilot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B0A11-765D-4901-9313-A861F2C9E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445" indent="-385445"/>
            <a:r>
              <a:rPr lang="en-US" err="1">
                <a:latin typeface="Arial"/>
                <a:cs typeface="Arial"/>
              </a:rPr>
              <a:t>Seizoens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effecten</a:t>
            </a:r>
            <a:endParaRPr lang="en-US">
              <a:latin typeface="Arial"/>
              <a:cs typeface="Arial"/>
            </a:endParaRP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Mosselen</a:t>
            </a:r>
            <a:r>
              <a:rPr lang="en-US" sz="600">
                <a:latin typeface="Arial"/>
                <a:cs typeface="Arial"/>
              </a:rPr>
              <a:t>, </a:t>
            </a:r>
            <a:r>
              <a:rPr lang="en-US" sz="600" err="1">
                <a:latin typeface="Arial"/>
                <a:cs typeface="Arial"/>
              </a:rPr>
              <a:t>algen</a:t>
            </a:r>
            <a:r>
              <a:rPr lang="en-US" sz="600">
                <a:latin typeface="Arial"/>
                <a:cs typeface="Arial"/>
              </a:rPr>
              <a:t> en </a:t>
            </a:r>
            <a:r>
              <a:rPr lang="en-US" sz="600" err="1">
                <a:latin typeface="Arial"/>
                <a:cs typeface="Arial"/>
              </a:rPr>
              <a:t>hydrobiologie</a:t>
            </a:r>
            <a:r>
              <a:rPr lang="en-US" sz="600">
                <a:latin typeface="Arial"/>
                <a:cs typeface="Arial"/>
              </a:rPr>
              <a:t> (</a:t>
            </a:r>
            <a:r>
              <a:rPr lang="en-US" sz="600" err="1">
                <a:latin typeface="Arial"/>
                <a:cs typeface="Arial"/>
              </a:rPr>
              <a:t>plaatjes</a:t>
            </a:r>
            <a:r>
              <a:rPr lang="en-US" sz="600">
                <a:latin typeface="Arial"/>
                <a:cs typeface="Arial"/>
              </a:rPr>
              <a:t>)</a:t>
            </a: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Temperatuur</a:t>
            </a:r>
            <a:r>
              <a:rPr lang="en-US" sz="600">
                <a:latin typeface="Arial"/>
                <a:cs typeface="Arial"/>
              </a:rPr>
              <a:t> en effect op de </a:t>
            </a:r>
            <a:r>
              <a:rPr lang="en-US" sz="600" err="1">
                <a:latin typeface="Arial"/>
                <a:cs typeface="Arial"/>
              </a:rPr>
              <a:t>vlokvorming</a:t>
            </a:r>
            <a:r>
              <a:rPr lang="en-US" sz="600">
                <a:latin typeface="Arial"/>
                <a:cs typeface="Arial"/>
              </a:rPr>
              <a:t> (</a:t>
            </a:r>
            <a:r>
              <a:rPr lang="en-US" sz="600" err="1">
                <a:latin typeface="Arial"/>
                <a:cs typeface="Arial"/>
              </a:rPr>
              <a:t>inclusief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aan</a:t>
            </a:r>
            <a:r>
              <a:rPr lang="en-US" sz="600">
                <a:latin typeface="Arial"/>
                <a:cs typeface="Arial"/>
              </a:rPr>
              <a:t>/</a:t>
            </a:r>
            <a:r>
              <a:rPr lang="en-US" sz="600" err="1">
                <a:latin typeface="Arial"/>
                <a:cs typeface="Arial"/>
              </a:rPr>
              <a:t>uit</a:t>
            </a:r>
            <a:r>
              <a:rPr lang="en-US" sz="600">
                <a:latin typeface="Arial"/>
                <a:cs typeface="Arial"/>
              </a:rPr>
              <a:t> WISPRO)</a:t>
            </a:r>
          </a:p>
          <a:p>
            <a:pPr marL="385445" indent="-385445"/>
            <a:r>
              <a:rPr lang="en-US" sz="2600" err="1">
                <a:latin typeface="Arial"/>
                <a:cs typeface="Arial"/>
              </a:rPr>
              <a:t>Vergelijken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technologie</a:t>
            </a:r>
            <a:r>
              <a:rPr lang="en-US" sz="2600">
                <a:latin typeface="Arial"/>
                <a:cs typeface="Arial"/>
              </a:rPr>
              <a:t> van de </a:t>
            </a:r>
            <a:r>
              <a:rPr lang="en-US" sz="2600" err="1">
                <a:latin typeface="Arial"/>
                <a:cs typeface="Arial"/>
              </a:rPr>
              <a:t>vlokafscheiding</a:t>
            </a:r>
            <a:endParaRPr lang="en-US" sz="2600">
              <a:latin typeface="Arial"/>
              <a:cs typeface="Arial"/>
            </a:endParaRPr>
          </a:p>
          <a:p>
            <a:pPr marL="836295" lvl="1" indent="-321945"/>
            <a:r>
              <a:rPr lang="en-US" sz="600">
                <a:latin typeface="Arial"/>
                <a:cs typeface="Arial"/>
              </a:rPr>
              <a:t>DAF vs </a:t>
            </a:r>
            <a:r>
              <a:rPr lang="en-US" sz="600" err="1">
                <a:latin typeface="Arial"/>
                <a:cs typeface="Arial"/>
              </a:rPr>
              <a:t>lamellen</a:t>
            </a:r>
            <a:r>
              <a:rPr lang="en-US" sz="600">
                <a:latin typeface="Arial"/>
                <a:cs typeface="Arial"/>
              </a:rPr>
              <a:t> op </a:t>
            </a:r>
            <a:r>
              <a:rPr lang="en-US" sz="600" err="1">
                <a:latin typeface="Arial"/>
                <a:cs typeface="Arial"/>
              </a:rPr>
              <a:t>vlokverwijdering</a:t>
            </a:r>
            <a:endParaRPr lang="en-US" sz="600">
              <a:latin typeface="Arial"/>
              <a:cs typeface="Arial"/>
            </a:endParaRPr>
          </a:p>
          <a:p>
            <a:pPr marL="836295" lvl="1" indent="-321945"/>
            <a:r>
              <a:rPr lang="en-US" sz="600">
                <a:latin typeface="Arial"/>
                <a:cs typeface="Arial"/>
              </a:rPr>
              <a:t>Op </a:t>
            </a:r>
            <a:r>
              <a:rPr lang="en-US" sz="600" err="1">
                <a:latin typeface="Arial"/>
                <a:cs typeface="Arial"/>
              </a:rPr>
              <a:t>energieverbruik</a:t>
            </a:r>
            <a:endParaRPr lang="en-US" sz="600">
              <a:latin typeface="Arial"/>
              <a:cs typeface="Arial"/>
            </a:endParaRPr>
          </a:p>
          <a:p>
            <a:pPr marL="836295" lvl="1" indent="-321945"/>
            <a:r>
              <a:rPr lang="en-US" sz="600" err="1">
                <a:latin typeface="Arial"/>
                <a:cs typeface="Arial"/>
              </a:rPr>
              <a:t>Investeringskosten</a:t>
            </a:r>
            <a:r>
              <a:rPr lang="en-US" sz="600">
                <a:latin typeface="Arial"/>
                <a:cs typeface="Arial"/>
              </a:rPr>
              <a:t> (</a:t>
            </a:r>
            <a:r>
              <a:rPr lang="en-US" sz="600" err="1">
                <a:latin typeface="Arial"/>
                <a:cs typeface="Arial"/>
              </a:rPr>
              <a:t>lamellen</a:t>
            </a:r>
            <a:r>
              <a:rPr lang="en-US" sz="600">
                <a:latin typeface="Arial"/>
                <a:cs typeface="Arial"/>
              </a:rPr>
              <a:t> met </a:t>
            </a:r>
            <a:r>
              <a:rPr lang="en-US" sz="600" err="1">
                <a:latin typeface="Arial"/>
                <a:cs typeface="Arial"/>
              </a:rPr>
              <a:t>vijf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compartimenten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bouwvolume</a:t>
            </a:r>
            <a:r>
              <a:rPr lang="en-US" sz="600">
                <a:latin typeface="Arial"/>
                <a:cs typeface="Arial"/>
              </a:rPr>
              <a:t>, DAF met twee –</a:t>
            </a:r>
            <a:r>
              <a:rPr lang="en-US" sz="600" err="1">
                <a:latin typeface="Arial"/>
                <a:cs typeface="Arial"/>
              </a:rPr>
              <a:t>drie</a:t>
            </a:r>
            <a:endParaRPr lang="en-US" sz="600">
              <a:cs typeface="Arial" charset="0"/>
            </a:endParaRPr>
          </a:p>
          <a:p>
            <a:pPr marL="385445" indent="-385445"/>
            <a:r>
              <a:rPr lang="en-US" sz="2600" err="1">
                <a:latin typeface="Arial"/>
                <a:cs typeface="Arial"/>
              </a:rPr>
              <a:t>Vaststellen</a:t>
            </a:r>
            <a:r>
              <a:rPr lang="en-US" sz="2600">
                <a:latin typeface="Arial"/>
                <a:cs typeface="Arial"/>
              </a:rPr>
              <a:t> van de </a:t>
            </a:r>
            <a:r>
              <a:rPr lang="en-US" sz="2600" err="1">
                <a:latin typeface="Arial"/>
                <a:cs typeface="Arial"/>
              </a:rPr>
              <a:t>benodigde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filterconfiguratie</a:t>
            </a:r>
            <a:endParaRPr lang="en-US" sz="2600">
              <a:latin typeface="Arial"/>
              <a:cs typeface="Arial"/>
            </a:endParaRPr>
          </a:p>
          <a:p>
            <a:pPr marL="836295" lvl="1" indent="-321945"/>
            <a:r>
              <a:rPr lang="en-US" sz="600">
                <a:latin typeface="Arial"/>
                <a:cs typeface="Arial"/>
              </a:rPr>
              <a:t>20 m/h </a:t>
            </a:r>
            <a:r>
              <a:rPr lang="en-US" sz="600" err="1">
                <a:latin typeface="Arial"/>
                <a:cs typeface="Arial"/>
              </a:rPr>
              <a:t>upflow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zoals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huidige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wpj</a:t>
            </a:r>
            <a:r>
              <a:rPr lang="en-US" sz="600">
                <a:latin typeface="Arial"/>
                <a:cs typeface="Arial"/>
              </a:rPr>
              <a:t> of 10 m/h downflow </a:t>
            </a:r>
            <a:r>
              <a:rPr lang="en-US" sz="600" err="1">
                <a:latin typeface="Arial"/>
                <a:cs typeface="Arial"/>
              </a:rPr>
              <a:t>zoals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huidig</a:t>
            </a:r>
            <a:r>
              <a:rPr lang="en-US" sz="600">
                <a:latin typeface="Arial"/>
                <a:cs typeface="Arial"/>
              </a:rPr>
              <a:t> PSA1 (</a:t>
            </a:r>
            <a:r>
              <a:rPr lang="en-US" sz="600" err="1">
                <a:latin typeface="Arial"/>
                <a:cs typeface="Arial"/>
              </a:rPr>
              <a:t>waterkwaliteit</a:t>
            </a:r>
            <a:r>
              <a:rPr lang="en-US" sz="600">
                <a:latin typeface="Arial"/>
                <a:cs typeface="Arial"/>
              </a:rPr>
              <a:t> en </a:t>
            </a:r>
            <a:r>
              <a:rPr lang="en-US" sz="600" err="1">
                <a:latin typeface="Arial"/>
                <a:cs typeface="Arial"/>
              </a:rPr>
              <a:t>bouwvolume</a:t>
            </a:r>
            <a:r>
              <a:rPr lang="en-US" sz="600">
                <a:latin typeface="Arial"/>
                <a:cs typeface="Arial"/>
              </a:rPr>
              <a:t> en </a:t>
            </a:r>
            <a:r>
              <a:rPr lang="en-US" sz="600" err="1">
                <a:latin typeface="Arial"/>
                <a:cs typeface="Arial"/>
              </a:rPr>
              <a:t>spelfrequentie</a:t>
            </a:r>
            <a:r>
              <a:rPr lang="en-US" sz="600">
                <a:latin typeface="Arial"/>
                <a:cs typeface="Arial"/>
              </a:rPr>
              <a:t>)</a:t>
            </a:r>
          </a:p>
          <a:p>
            <a:pPr marL="385445" indent="-385445"/>
            <a:r>
              <a:rPr lang="en-US" sz="2600" err="1">
                <a:latin typeface="Arial"/>
                <a:cs typeface="Arial"/>
              </a:rPr>
              <a:t>Duurzaamheid</a:t>
            </a:r>
            <a:r>
              <a:rPr lang="en-US" sz="2600">
                <a:latin typeface="Arial"/>
                <a:cs typeface="Arial"/>
              </a:rPr>
              <a:t> en </a:t>
            </a:r>
            <a:r>
              <a:rPr lang="en-US" sz="2600" err="1">
                <a:latin typeface="Arial"/>
                <a:cs typeface="Arial"/>
              </a:rPr>
              <a:t>chemicalieverbruik</a:t>
            </a:r>
            <a:endParaRPr lang="en-US" sz="2600">
              <a:latin typeface="Arial"/>
              <a:cs typeface="Arial"/>
            </a:endParaRPr>
          </a:p>
          <a:p>
            <a:pPr marL="836295" lvl="1" indent="-321945"/>
            <a:r>
              <a:rPr lang="en-US" sz="600">
                <a:latin typeface="Arial"/>
                <a:cs typeface="Arial"/>
              </a:rPr>
              <a:t>Co2 footprint in </a:t>
            </a:r>
            <a:r>
              <a:rPr lang="en-US" sz="600" err="1">
                <a:latin typeface="Arial"/>
                <a:cs typeface="Arial"/>
              </a:rPr>
              <a:t>energie</a:t>
            </a:r>
            <a:r>
              <a:rPr lang="en-US" sz="600">
                <a:latin typeface="Arial"/>
                <a:cs typeface="Arial"/>
              </a:rPr>
              <a:t>, co2 </a:t>
            </a:r>
            <a:r>
              <a:rPr lang="en-US" sz="600" err="1">
                <a:latin typeface="Arial"/>
                <a:cs typeface="Arial"/>
              </a:rPr>
              <a:t>uitblazen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ipv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loogdosering</a:t>
            </a:r>
            <a:r>
              <a:rPr lang="en-US" sz="600">
                <a:latin typeface="Arial"/>
                <a:cs typeface="Arial"/>
              </a:rPr>
              <a:t>; enhanced coagulation </a:t>
            </a:r>
            <a:r>
              <a:rPr lang="en-US" sz="600" err="1">
                <a:latin typeface="Arial"/>
                <a:cs typeface="Arial"/>
              </a:rPr>
              <a:t>tbv</a:t>
            </a:r>
            <a:r>
              <a:rPr lang="en-US" sz="600">
                <a:latin typeface="Arial"/>
                <a:cs typeface="Arial"/>
              </a:rPr>
              <a:t> UVT </a:t>
            </a:r>
            <a:r>
              <a:rPr lang="en-US" sz="600" err="1">
                <a:latin typeface="Arial"/>
                <a:cs typeface="Arial"/>
              </a:rPr>
              <a:t>verbetering</a:t>
            </a:r>
            <a:r>
              <a:rPr lang="en-US" sz="600">
                <a:latin typeface="Arial"/>
                <a:cs typeface="Arial"/>
              </a:rPr>
              <a:t> (van 85% UVT </a:t>
            </a:r>
            <a:r>
              <a:rPr lang="en-US" sz="600" err="1">
                <a:latin typeface="Arial"/>
                <a:cs typeface="Arial"/>
              </a:rPr>
              <a:t>naar</a:t>
            </a:r>
            <a:r>
              <a:rPr lang="en-US" sz="600">
                <a:latin typeface="Arial"/>
                <a:cs typeface="Arial"/>
              </a:rPr>
              <a:t> 90% UVT </a:t>
            </a:r>
            <a:r>
              <a:rPr lang="en-US" sz="600" err="1">
                <a:latin typeface="Arial"/>
                <a:cs typeface="Arial"/>
              </a:rPr>
              <a:t>verbetering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betekent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een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halvering</a:t>
            </a:r>
            <a:r>
              <a:rPr lang="en-US" sz="600">
                <a:latin typeface="Arial"/>
                <a:cs typeface="Arial"/>
              </a:rPr>
              <a:t> van de </a:t>
            </a:r>
            <a:r>
              <a:rPr lang="en-US" sz="600" err="1">
                <a:latin typeface="Arial"/>
                <a:cs typeface="Arial"/>
              </a:rPr>
              <a:t>benodigde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energie</a:t>
            </a:r>
            <a:r>
              <a:rPr lang="en-US" sz="600">
                <a:latin typeface="Arial"/>
                <a:cs typeface="Arial"/>
              </a:rPr>
              <a:t> </a:t>
            </a:r>
            <a:r>
              <a:rPr lang="en-US" sz="600" err="1">
                <a:latin typeface="Arial"/>
                <a:cs typeface="Arial"/>
              </a:rPr>
              <a:t>voor</a:t>
            </a:r>
            <a:r>
              <a:rPr lang="en-US" sz="600">
                <a:latin typeface="Arial"/>
                <a:cs typeface="Arial"/>
              </a:rPr>
              <a:t> de UV AOP</a:t>
            </a:r>
          </a:p>
          <a:p>
            <a:pPr marL="385445" indent="-385445"/>
            <a:r>
              <a:rPr lang="en-US" sz="2600" err="1">
                <a:latin typeface="Arial"/>
                <a:cs typeface="Arial"/>
              </a:rPr>
              <a:t>Ontwerpgrondslagen</a:t>
            </a:r>
            <a:r>
              <a:rPr lang="en-US" sz="2600">
                <a:latin typeface="Arial"/>
                <a:cs typeface="Arial"/>
              </a:rPr>
              <a:t> en concept </a:t>
            </a:r>
            <a:r>
              <a:rPr lang="en-US" sz="2600" err="1">
                <a:latin typeface="Arial"/>
                <a:cs typeface="Arial"/>
              </a:rPr>
              <a:t>vaststellen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voor</a:t>
            </a:r>
            <a:r>
              <a:rPr lang="en-US" sz="2600">
                <a:latin typeface="Arial"/>
                <a:cs typeface="Arial"/>
              </a:rPr>
              <a:t> de full scale </a:t>
            </a:r>
            <a:r>
              <a:rPr lang="en-US" sz="2600" err="1">
                <a:latin typeface="Arial"/>
                <a:cs typeface="Arial"/>
              </a:rPr>
              <a:t>fabriek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obv</a:t>
            </a:r>
            <a:r>
              <a:rPr lang="en-US" sz="2600">
                <a:latin typeface="Arial"/>
                <a:cs typeface="Arial"/>
              </a:rPr>
              <a:t> TOM CAPEX OPEX; </a:t>
            </a:r>
            <a:r>
              <a:rPr lang="en-US" sz="2600" err="1">
                <a:latin typeface="Arial"/>
                <a:cs typeface="Arial"/>
              </a:rPr>
              <a:t>waterkwaliteit</a:t>
            </a:r>
            <a:r>
              <a:rPr lang="en-US" sz="2600">
                <a:latin typeface="Arial"/>
                <a:cs typeface="Arial"/>
              </a:rPr>
              <a:t> is </a:t>
            </a:r>
            <a:r>
              <a:rPr lang="en-US" sz="2600" err="1">
                <a:latin typeface="Arial"/>
                <a:cs typeface="Arial"/>
              </a:rPr>
              <a:t>idd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altijd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goed</a:t>
            </a:r>
            <a:r>
              <a:rPr lang="en-US" sz="2600">
                <a:latin typeface="Arial"/>
                <a:cs typeface="Arial"/>
              </a:rPr>
              <a:t> </a:t>
            </a:r>
            <a:r>
              <a:rPr lang="en-US" sz="2600" err="1">
                <a:latin typeface="Arial"/>
                <a:cs typeface="Arial"/>
              </a:rPr>
              <a:t>omdat</a:t>
            </a:r>
            <a:r>
              <a:rPr lang="en-US" sz="2600">
                <a:latin typeface="Arial"/>
                <a:cs typeface="Arial"/>
              </a:rPr>
              <a:t> PSA1 </a:t>
            </a:r>
            <a:r>
              <a:rPr lang="en-US" sz="2600" err="1">
                <a:latin typeface="Arial"/>
                <a:cs typeface="Arial"/>
              </a:rPr>
              <a:t>zf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goed</a:t>
            </a:r>
            <a:r>
              <a:rPr lang="en-US" sz="2600">
                <a:latin typeface="Arial"/>
                <a:cs typeface="Arial"/>
              </a:rPr>
              <a:t> </a:t>
            </a:r>
            <a:r>
              <a:rPr lang="en-US" sz="2600" err="1">
                <a:latin typeface="Arial"/>
                <a:cs typeface="Arial"/>
              </a:rPr>
              <a:t>omschreven</a:t>
            </a:r>
            <a:r>
              <a:rPr lang="en-US" sz="2600">
                <a:latin typeface="Arial"/>
                <a:cs typeface="Arial"/>
              </a:rPr>
              <a:t> is.</a:t>
            </a:r>
            <a:endParaRPr lang="en-US" sz="2600">
              <a:cs typeface="Arial" charset="0"/>
            </a:endParaRPr>
          </a:p>
          <a:p>
            <a:pPr marL="836295" lvl="1" indent="-321945"/>
            <a:endParaRPr lang="en-US" sz="6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2914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BA9CD-2089-44E7-A1FD-D4CCFC74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Opzet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AFB811-E161-4EA3-9416-2E3C24D4C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/>
              <a:t>Introductie</a:t>
            </a:r>
          </a:p>
          <a:p>
            <a:pPr lvl="1"/>
            <a:r>
              <a:rPr lang="nl-NL" sz="1200"/>
              <a:t>Bestaande WPJ</a:t>
            </a:r>
          </a:p>
          <a:p>
            <a:pPr marL="1031875" lvl="2" indent="0">
              <a:buNone/>
            </a:pPr>
            <a:r>
              <a:rPr lang="nl-NL" sz="1200" err="1"/>
              <a:t>Chem</a:t>
            </a:r>
            <a:r>
              <a:rPr lang="nl-NL" sz="1200"/>
              <a:t> kosten</a:t>
            </a:r>
          </a:p>
          <a:p>
            <a:pPr lvl="1"/>
            <a:r>
              <a:rPr lang="nl-NL" sz="1200"/>
              <a:t>Kansen</a:t>
            </a:r>
          </a:p>
          <a:p>
            <a:pPr lvl="1"/>
            <a:r>
              <a:rPr lang="nl-NL" sz="1200"/>
              <a:t>Uitwerken</a:t>
            </a:r>
          </a:p>
          <a:p>
            <a:r>
              <a:rPr lang="nl-NL" sz="1400"/>
              <a:t>Doelstelling pilot</a:t>
            </a:r>
          </a:p>
          <a:p>
            <a:r>
              <a:rPr lang="nl-NL" sz="1400"/>
              <a:t>Pilot opzet</a:t>
            </a:r>
          </a:p>
          <a:p>
            <a:pPr lvl="1"/>
            <a:r>
              <a:rPr lang="nl-NL" sz="1200"/>
              <a:t>Hardware [blokkenschema]</a:t>
            </a:r>
          </a:p>
          <a:p>
            <a:pPr lvl="1"/>
            <a:r>
              <a:rPr lang="nl-NL" sz="1200"/>
              <a:t>Onderzoek variabelen [</a:t>
            </a:r>
          </a:p>
          <a:p>
            <a:pPr lvl="1"/>
            <a:r>
              <a:rPr lang="nl-NL" sz="1200"/>
              <a:t>Instellingen</a:t>
            </a:r>
          </a:p>
          <a:p>
            <a:pPr lvl="2"/>
            <a:r>
              <a:rPr lang="nl-NL" sz="1200"/>
              <a:t>Cyclisch door seizoenen en continue verbetering</a:t>
            </a:r>
          </a:p>
          <a:p>
            <a:pPr lvl="2"/>
            <a:r>
              <a:rPr lang="nl-NL" sz="1200" err="1"/>
              <a:t>koudwater</a:t>
            </a:r>
            <a:endParaRPr lang="nl-NL" sz="1200"/>
          </a:p>
          <a:p>
            <a:r>
              <a:rPr lang="nl-NL" sz="1400"/>
              <a:t>Activiteiten</a:t>
            </a:r>
          </a:p>
          <a:p>
            <a:r>
              <a:rPr lang="nl-NL" sz="1400"/>
              <a:t>Deliverables</a:t>
            </a:r>
          </a:p>
          <a:p>
            <a:r>
              <a:rPr lang="nl-NL" sz="1400"/>
              <a:t>Planning pilot</a:t>
            </a:r>
          </a:p>
          <a:p>
            <a:r>
              <a:rPr lang="nl-NL" sz="1400"/>
              <a:t>Budget</a:t>
            </a:r>
          </a:p>
          <a:p>
            <a:endParaRPr lang="nl-NL" sz="1400"/>
          </a:p>
          <a:p>
            <a:endParaRPr lang="nl-NL" sz="1400"/>
          </a:p>
          <a:p>
            <a:endParaRPr lang="nl-NL" sz="1400"/>
          </a:p>
          <a:p>
            <a:endParaRPr lang="nl-NL" sz="1400"/>
          </a:p>
          <a:p>
            <a:pPr lvl="1"/>
            <a:endParaRPr lang="nl-NL" sz="1200"/>
          </a:p>
        </p:txBody>
      </p:sp>
    </p:spTree>
    <p:extLst>
      <p:ext uri="{BB962C8B-B14F-4D97-AF65-F5344CB8AC3E}">
        <p14:creationId xmlns:p14="http://schemas.microsoft.com/office/powerpoint/2010/main" val="2541278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2DDF6-EEBE-4ECF-9F00-EF5341DE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3. </a:t>
            </a:r>
            <a:r>
              <a:rPr lang="nl-NL" sz="3200" strike="sngStrike"/>
              <a:t>Bron </a:t>
            </a:r>
            <a:r>
              <a:rPr lang="nl-NL" sz="3200" strike="sngStrike" err="1"/>
              <a:t>Ijsselmeer</a:t>
            </a:r>
            <a:r>
              <a:rPr lang="nl-NL" sz="3200" strike="sngStrike"/>
              <a:t>   </a:t>
            </a:r>
            <a:r>
              <a:rPr lang="nl-NL" sz="3200"/>
              <a:t>waterkwalitei</a:t>
            </a:r>
            <a:r>
              <a:rPr lang="nl-NL" sz="3200" strike="sngStrike"/>
              <a:t>t</a:t>
            </a:r>
            <a:endParaRPr lang="nl-NL" strike="sngStrik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5B7DA4-BF45-47EE-BDBA-2FE6E99F1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Grote seizoen variatie:</a:t>
            </a:r>
          </a:p>
          <a:p>
            <a:pPr lvl="1"/>
            <a:r>
              <a:rPr lang="nl-NL"/>
              <a:t>Temperatuur</a:t>
            </a:r>
          </a:p>
          <a:p>
            <a:pPr lvl="1"/>
            <a:r>
              <a:rPr lang="nl-NL"/>
              <a:t>Algen</a:t>
            </a:r>
          </a:p>
          <a:p>
            <a:pPr lvl="1"/>
            <a:r>
              <a:rPr lang="nl-NL"/>
              <a:t>Opgelost organisch materiaal</a:t>
            </a:r>
          </a:p>
          <a:p>
            <a:pPr lvl="1"/>
            <a:r>
              <a:rPr lang="nl-NL"/>
              <a:t>Nutriënten</a:t>
            </a:r>
          </a:p>
          <a:p>
            <a:pPr lvl="1"/>
            <a:r>
              <a:rPr lang="nl-NL"/>
              <a:t>Slib en zand (wind en zandwinning)</a:t>
            </a:r>
          </a:p>
          <a:p>
            <a:r>
              <a:rPr lang="nl-NL"/>
              <a:t>Hoog chloride</a:t>
            </a:r>
          </a:p>
          <a:p>
            <a:r>
              <a:rPr lang="nl-NL"/>
              <a:t>Redelijk hoog natrium en sulfaat</a:t>
            </a:r>
          </a:p>
          <a:p>
            <a:endParaRPr lang="nl-NL"/>
          </a:p>
          <a:p>
            <a:r>
              <a:rPr lang="nl-NL"/>
              <a:t>Toevoegen:</a:t>
            </a:r>
          </a:p>
          <a:p>
            <a:r>
              <a:rPr lang="nl-NL"/>
              <a:t>Cl</a:t>
            </a:r>
          </a:p>
          <a:p>
            <a:r>
              <a:rPr lang="nl-NL"/>
              <a:t>Na</a:t>
            </a:r>
          </a:p>
          <a:p>
            <a:endParaRPr lang="nl-NL"/>
          </a:p>
          <a:p>
            <a:endParaRPr lang="nl-NL"/>
          </a:p>
          <a:p>
            <a:pPr lvl="1"/>
            <a:endParaRPr lang="nl-NL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E1DA539E-AF0C-4267-A1B7-AD4DA89634A2}"/>
              </a:ext>
            </a:extLst>
          </p:cNvPr>
          <p:cNvGraphicFramePr>
            <a:graphicFrameLocks/>
          </p:cNvGraphicFramePr>
          <p:nvPr/>
        </p:nvGraphicFramePr>
        <p:xfrm>
          <a:off x="6153999" y="1700213"/>
          <a:ext cx="8737092" cy="31330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9221">
                  <a:extLst>
                    <a:ext uri="{9D8B030D-6E8A-4147-A177-3AD203B41FA5}">
                      <a16:colId xmlns:a16="http://schemas.microsoft.com/office/drawing/2014/main" val="2647264910"/>
                    </a:ext>
                  </a:extLst>
                </a:gridCol>
                <a:gridCol w="915647">
                  <a:extLst>
                    <a:ext uri="{9D8B030D-6E8A-4147-A177-3AD203B41FA5}">
                      <a16:colId xmlns:a16="http://schemas.microsoft.com/office/drawing/2014/main" val="2236330411"/>
                    </a:ext>
                  </a:extLst>
                </a:gridCol>
                <a:gridCol w="653534">
                  <a:extLst>
                    <a:ext uri="{9D8B030D-6E8A-4147-A177-3AD203B41FA5}">
                      <a16:colId xmlns:a16="http://schemas.microsoft.com/office/drawing/2014/main" val="2175339166"/>
                    </a:ext>
                  </a:extLst>
                </a:gridCol>
                <a:gridCol w="562669">
                  <a:extLst>
                    <a:ext uri="{9D8B030D-6E8A-4147-A177-3AD203B41FA5}">
                      <a16:colId xmlns:a16="http://schemas.microsoft.com/office/drawing/2014/main" val="2260310240"/>
                    </a:ext>
                  </a:extLst>
                </a:gridCol>
                <a:gridCol w="620334">
                  <a:extLst>
                    <a:ext uri="{9D8B030D-6E8A-4147-A177-3AD203B41FA5}">
                      <a16:colId xmlns:a16="http://schemas.microsoft.com/office/drawing/2014/main" val="1779233349"/>
                    </a:ext>
                  </a:extLst>
                </a:gridCol>
                <a:gridCol w="777601">
                  <a:extLst>
                    <a:ext uri="{9D8B030D-6E8A-4147-A177-3AD203B41FA5}">
                      <a16:colId xmlns:a16="http://schemas.microsoft.com/office/drawing/2014/main" val="3622752920"/>
                    </a:ext>
                  </a:extLst>
                </a:gridCol>
                <a:gridCol w="622081">
                  <a:extLst>
                    <a:ext uri="{9D8B030D-6E8A-4147-A177-3AD203B41FA5}">
                      <a16:colId xmlns:a16="http://schemas.microsoft.com/office/drawing/2014/main" val="292189867"/>
                    </a:ext>
                  </a:extLst>
                </a:gridCol>
                <a:gridCol w="560921">
                  <a:extLst>
                    <a:ext uri="{9D8B030D-6E8A-4147-A177-3AD203B41FA5}">
                      <a16:colId xmlns:a16="http://schemas.microsoft.com/office/drawing/2014/main" val="1618959786"/>
                    </a:ext>
                  </a:extLst>
                </a:gridCol>
                <a:gridCol w="555679">
                  <a:extLst>
                    <a:ext uri="{9D8B030D-6E8A-4147-A177-3AD203B41FA5}">
                      <a16:colId xmlns:a16="http://schemas.microsoft.com/office/drawing/2014/main" val="1307919734"/>
                    </a:ext>
                  </a:extLst>
                </a:gridCol>
                <a:gridCol w="695473">
                  <a:extLst>
                    <a:ext uri="{9D8B030D-6E8A-4147-A177-3AD203B41FA5}">
                      <a16:colId xmlns:a16="http://schemas.microsoft.com/office/drawing/2014/main" val="2512711472"/>
                    </a:ext>
                  </a:extLst>
                </a:gridCol>
                <a:gridCol w="553932">
                  <a:extLst>
                    <a:ext uri="{9D8B030D-6E8A-4147-A177-3AD203B41FA5}">
                      <a16:colId xmlns:a16="http://schemas.microsoft.com/office/drawing/2014/main" val="3200198270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Parameter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Eenheid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PWN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Waternet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Evides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34467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Supply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IJsselmeer (Rijn)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Lek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Bergsche Maas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636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Type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Reservoir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Reservoir (with coagulation)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Reservoir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9044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Area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Ha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45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200m x 120m = 2,4 Ha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615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6063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Volume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</a:t>
                      </a:r>
                      <a:r>
                        <a:rPr lang="en-US" sz="1400" baseline="30000" noProof="0">
                          <a:effectLst/>
                        </a:rPr>
                        <a:t>3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3.760.000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86.000.000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7908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Residence time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weken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112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34935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Buffer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weken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10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393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025327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Chloride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 Cl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59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124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231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44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98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124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47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28190148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TOC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 C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2,5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3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3,5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3,5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5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85888225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UV-extinction, 254 nm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1/m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14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24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9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12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91931106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Suspended solids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0,5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18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70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33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14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28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8668779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Chlorofyl-A (algen)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µg/l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4*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48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70*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2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09733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8395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DDDF7-8273-4092-BDB2-DAC475A3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UVT </a:t>
            </a:r>
            <a:r>
              <a:rPr lang="nl-NL" err="1"/>
              <a:t>vs</a:t>
            </a:r>
            <a:r>
              <a:rPr lang="nl-NL"/>
              <a:t> pH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9D7110-AF2B-42EF-80B0-C826F8024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28-4-2021 en 29-4-2021 UVT IJsselmeer 68%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A76EC27-9FD5-472F-8533-CFDFAD80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071" y="2516957"/>
            <a:ext cx="5975763" cy="43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1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7168B-9199-4FE5-98F0-2965B2D1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Aanleiding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23B91D-8C0B-420A-B33C-C84E52D66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Chloridetoevoeging in de SIX</a:t>
            </a:r>
          </a:p>
          <a:p>
            <a:pPr lvl="1"/>
            <a:r>
              <a:rPr lang="nl-NL" sz="1400" dirty="0"/>
              <a:t>Toevoeging 45 en 55 mg/L chloride </a:t>
            </a:r>
          </a:p>
          <a:p>
            <a:pPr lvl="1"/>
            <a:r>
              <a:rPr lang="nl-NL" sz="1400" dirty="0"/>
              <a:t>IJsselmeer +/-110 mg/L maar laatste jaren &gt;125 mg/L</a:t>
            </a:r>
          </a:p>
          <a:p>
            <a:pPr lvl="1"/>
            <a:r>
              <a:rPr lang="nl-NL" sz="1400" dirty="0"/>
              <a:t>Wettelijk 150 mg</a:t>
            </a:r>
            <a:r>
              <a:rPr lang="nl-NL" sz="1400"/>
              <a:t>/L</a:t>
            </a:r>
            <a:endParaRPr lang="nl-NL" dirty="0"/>
          </a:p>
          <a:p>
            <a:r>
              <a:rPr lang="nl-NL" dirty="0"/>
              <a:t>Reststroom</a:t>
            </a:r>
          </a:p>
          <a:p>
            <a:pPr lvl="1"/>
            <a:r>
              <a:rPr lang="nl-NL" sz="1400" dirty="0"/>
              <a:t>Regeneraatstroom uit de SIX zeer hoog chloride</a:t>
            </a:r>
          </a:p>
          <a:p>
            <a:pPr lvl="1"/>
            <a:r>
              <a:rPr lang="nl-NL" sz="1400" dirty="0"/>
              <a:t>Organische en anorganische vervuiling</a:t>
            </a:r>
          </a:p>
          <a:p>
            <a:pPr lvl="1"/>
            <a:r>
              <a:rPr lang="nl-NL" sz="1400" dirty="0"/>
              <a:t>Tijdelijk vergunde infiltratie</a:t>
            </a:r>
          </a:p>
          <a:p>
            <a:pPr lvl="1"/>
            <a:r>
              <a:rPr lang="nl-NL" sz="1400" dirty="0"/>
              <a:t>Putverstopping dus voorbehandelen</a:t>
            </a:r>
          </a:p>
          <a:p>
            <a:r>
              <a:rPr lang="nl-NL" dirty="0"/>
              <a:t>Capaciteit PSA3</a:t>
            </a:r>
          </a:p>
          <a:p>
            <a:pPr lvl="1"/>
            <a:r>
              <a:rPr lang="nl-NL" sz="1400" dirty="0"/>
              <a:t>Ontwerp 5000 m</a:t>
            </a:r>
            <a:r>
              <a:rPr lang="nl-NL" sz="1400" baseline="30000" dirty="0"/>
              <a:t>3</a:t>
            </a:r>
            <a:r>
              <a:rPr lang="nl-NL" sz="1400" dirty="0"/>
              <a:t> in 2014</a:t>
            </a:r>
          </a:p>
          <a:p>
            <a:pPr lvl="1"/>
            <a:r>
              <a:rPr lang="nl-NL" sz="1400" dirty="0"/>
              <a:t>Constructieproblemen van C192 naar C90</a:t>
            </a:r>
          </a:p>
          <a:p>
            <a:pPr lvl="1"/>
            <a:r>
              <a:rPr lang="nl-NL" sz="1400" dirty="0"/>
              <a:t>Huidige productie winter 1100 m</a:t>
            </a:r>
            <a:r>
              <a:rPr lang="nl-NL" sz="1400" baseline="30000" dirty="0"/>
              <a:t>3</a:t>
            </a:r>
            <a:r>
              <a:rPr lang="nl-NL" sz="1400" dirty="0"/>
              <a:t>/h en in de zomer 1550 m</a:t>
            </a:r>
            <a:r>
              <a:rPr lang="nl-NL" sz="1400" baseline="30000" dirty="0"/>
              <a:t>3</a:t>
            </a:r>
            <a:r>
              <a:rPr lang="nl-NL" sz="1400" dirty="0"/>
              <a:t>/h</a:t>
            </a:r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509F964-8EDE-401F-A1C0-83E9EEAF1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464" y="1313504"/>
            <a:ext cx="9699577" cy="4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5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A5917E5-F6E5-4B01-B9A2-7681FABA699B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218604-9A71-4556-B227-17387999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640"/>
            <a:ext cx="8915400" cy="588332"/>
          </a:xfrm>
        </p:spPr>
        <p:txBody>
          <a:bodyPr/>
          <a:lstStyle/>
          <a:p>
            <a:r>
              <a:rPr lang="nl-NL" err="1"/>
              <a:t>Coagulatant</a:t>
            </a:r>
            <a:r>
              <a:rPr lang="nl-NL"/>
              <a:t> dosering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59D477-3667-4AC8-A345-81E273F36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78" y="5942861"/>
            <a:ext cx="8915400" cy="122413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Ter </a:t>
            </a:r>
            <a:r>
              <a:rPr lang="en-US" err="1"/>
              <a:t>referentie</a:t>
            </a:r>
            <a:r>
              <a:rPr lang="en-US"/>
              <a:t>: Waternet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Evides</a:t>
            </a:r>
            <a:r>
              <a:rPr lang="en-US"/>
              <a:t> </a:t>
            </a:r>
            <a:r>
              <a:rPr lang="en-US" err="1"/>
              <a:t>doseren</a:t>
            </a:r>
            <a:r>
              <a:rPr lang="en-US"/>
              <a:t> &lt; 3 mg Fe/L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CF7D71-D53A-4883-BFD2-232046DF33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585"/>
            <a:ext cx="7344816" cy="465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D767907-6982-4A57-A44A-260B65EB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90" y="1903548"/>
            <a:ext cx="4760068" cy="26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68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E288D-C01B-4797-B53F-4A9638BB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Bezinksnelheid en temperatuur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F78AA5-B3D4-4EE7-8D2D-F38AAD9CB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F4D04BEE-C281-4CB9-A159-BFCF438FFCFE}"/>
              </a:ext>
            </a:extLst>
          </p:cNvPr>
          <p:cNvGraphicFramePr>
            <a:graphicFrameLocks/>
          </p:cNvGraphicFramePr>
          <p:nvPr/>
        </p:nvGraphicFramePr>
        <p:xfrm>
          <a:off x="616722" y="2006517"/>
          <a:ext cx="7069318" cy="4022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93578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3FAA9BC-43B7-40C5-B637-50813A633B86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F3A8F-C4D1-4B50-8C30-71FC979E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750449"/>
            <a:ext cx="8915400" cy="351507"/>
          </a:xfrm>
        </p:spPr>
        <p:txBody>
          <a:bodyPr/>
          <a:lstStyle/>
          <a:p>
            <a:r>
              <a:rPr lang="en-US" err="1"/>
              <a:t>Uitdagende</a:t>
            </a:r>
            <a:r>
              <a:rPr lang="en-US"/>
              <a:t> </a:t>
            </a:r>
            <a:r>
              <a:rPr lang="en-US" err="1"/>
              <a:t>bron</a:t>
            </a:r>
            <a:br>
              <a:rPr lang="en-US"/>
            </a:br>
            <a:endParaRPr lang="en-US" sz="120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2929BBE3-491B-4B10-83F7-97DA2D5DAE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4889" y="1775605"/>
          <a:ext cx="8737092" cy="31330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9221">
                  <a:extLst>
                    <a:ext uri="{9D8B030D-6E8A-4147-A177-3AD203B41FA5}">
                      <a16:colId xmlns:a16="http://schemas.microsoft.com/office/drawing/2014/main" val="2647264910"/>
                    </a:ext>
                  </a:extLst>
                </a:gridCol>
                <a:gridCol w="915647">
                  <a:extLst>
                    <a:ext uri="{9D8B030D-6E8A-4147-A177-3AD203B41FA5}">
                      <a16:colId xmlns:a16="http://schemas.microsoft.com/office/drawing/2014/main" val="2236330411"/>
                    </a:ext>
                  </a:extLst>
                </a:gridCol>
                <a:gridCol w="653534">
                  <a:extLst>
                    <a:ext uri="{9D8B030D-6E8A-4147-A177-3AD203B41FA5}">
                      <a16:colId xmlns:a16="http://schemas.microsoft.com/office/drawing/2014/main" val="2175339166"/>
                    </a:ext>
                  </a:extLst>
                </a:gridCol>
                <a:gridCol w="562669">
                  <a:extLst>
                    <a:ext uri="{9D8B030D-6E8A-4147-A177-3AD203B41FA5}">
                      <a16:colId xmlns:a16="http://schemas.microsoft.com/office/drawing/2014/main" val="2260310240"/>
                    </a:ext>
                  </a:extLst>
                </a:gridCol>
                <a:gridCol w="620334">
                  <a:extLst>
                    <a:ext uri="{9D8B030D-6E8A-4147-A177-3AD203B41FA5}">
                      <a16:colId xmlns:a16="http://schemas.microsoft.com/office/drawing/2014/main" val="1779233349"/>
                    </a:ext>
                  </a:extLst>
                </a:gridCol>
                <a:gridCol w="777601">
                  <a:extLst>
                    <a:ext uri="{9D8B030D-6E8A-4147-A177-3AD203B41FA5}">
                      <a16:colId xmlns:a16="http://schemas.microsoft.com/office/drawing/2014/main" val="3622752920"/>
                    </a:ext>
                  </a:extLst>
                </a:gridCol>
                <a:gridCol w="622081">
                  <a:extLst>
                    <a:ext uri="{9D8B030D-6E8A-4147-A177-3AD203B41FA5}">
                      <a16:colId xmlns:a16="http://schemas.microsoft.com/office/drawing/2014/main" val="292189867"/>
                    </a:ext>
                  </a:extLst>
                </a:gridCol>
                <a:gridCol w="560921">
                  <a:extLst>
                    <a:ext uri="{9D8B030D-6E8A-4147-A177-3AD203B41FA5}">
                      <a16:colId xmlns:a16="http://schemas.microsoft.com/office/drawing/2014/main" val="1618959786"/>
                    </a:ext>
                  </a:extLst>
                </a:gridCol>
                <a:gridCol w="555679">
                  <a:extLst>
                    <a:ext uri="{9D8B030D-6E8A-4147-A177-3AD203B41FA5}">
                      <a16:colId xmlns:a16="http://schemas.microsoft.com/office/drawing/2014/main" val="1307919734"/>
                    </a:ext>
                  </a:extLst>
                </a:gridCol>
                <a:gridCol w="695473">
                  <a:extLst>
                    <a:ext uri="{9D8B030D-6E8A-4147-A177-3AD203B41FA5}">
                      <a16:colId xmlns:a16="http://schemas.microsoft.com/office/drawing/2014/main" val="2512711472"/>
                    </a:ext>
                  </a:extLst>
                </a:gridCol>
                <a:gridCol w="553932">
                  <a:extLst>
                    <a:ext uri="{9D8B030D-6E8A-4147-A177-3AD203B41FA5}">
                      <a16:colId xmlns:a16="http://schemas.microsoft.com/office/drawing/2014/main" val="3200198270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Parameter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Eenheid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PWN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Waternet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Evides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34467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Supply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IJsselmeer (Rijn)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Lek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Bergsche Maas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636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Type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Reservoir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Reservoir (with coagulation)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Reservoir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9044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Area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Ha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45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200m x 120m = 2,4 Ha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615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6063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Volume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</a:t>
                      </a:r>
                      <a:r>
                        <a:rPr lang="en-US" sz="1400" baseline="30000" noProof="0">
                          <a:effectLst/>
                        </a:rPr>
                        <a:t>3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3.760.000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86.000.000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7908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Residence time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weken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112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34935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Buffer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weken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10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393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025327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Chloride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 Cl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59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124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231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44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98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124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47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28190148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TOC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 C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2,5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3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3,5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3,5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5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85888225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UV-extinction, 254 nm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1/m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14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24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9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12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91931106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Suspended solids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0,5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18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70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33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14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28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8668779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Chlorofyl-A (algen)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µg/l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4*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48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70*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2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0973381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23A3679-83AC-45C7-9FE4-C8BFE1AAA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9" y="1368227"/>
            <a:ext cx="490070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9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Tabel 1 Bronwaterkwaliteit (ca. 2018) en behandeling bij PWN (*2000 – 2020), Waternet en </a:t>
            </a:r>
            <a:r>
              <a:rPr kumimoji="0" lang="nl-NL" altLang="nl-NL" sz="900" b="1" i="1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Evides</a:t>
            </a:r>
            <a:r>
              <a:rPr kumimoji="0" lang="nl-NL" altLang="nl-NL" sz="9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7404EDD5-655B-46F2-9564-EB107411E136}"/>
              </a:ext>
            </a:extLst>
          </p:cNvPr>
          <p:cNvSpPr txBox="1">
            <a:spLocks/>
          </p:cNvSpPr>
          <p:nvPr/>
        </p:nvSpPr>
        <p:spPr bwMode="auto">
          <a:xfrm>
            <a:off x="272734" y="5085184"/>
            <a:ext cx="8915400" cy="91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1800"/>
              <a:t>Hoge </a:t>
            </a:r>
            <a:r>
              <a:rPr lang="en-US" sz="1800" err="1"/>
              <a:t>organische</a:t>
            </a:r>
            <a:r>
              <a:rPr lang="en-US" sz="1800"/>
              <a:t> </a:t>
            </a:r>
            <a:r>
              <a:rPr lang="en-US" sz="1800" err="1"/>
              <a:t>belasting</a:t>
            </a:r>
            <a:r>
              <a:rPr lang="en-US" sz="1800"/>
              <a:t> </a:t>
            </a:r>
            <a:r>
              <a:rPr lang="en-US" sz="1800" err="1"/>
              <a:t>resulteert</a:t>
            </a:r>
            <a:r>
              <a:rPr lang="en-US" sz="1800"/>
              <a:t> in </a:t>
            </a:r>
            <a:r>
              <a:rPr lang="en-US" sz="1800" err="1"/>
              <a:t>hoge</a:t>
            </a:r>
            <a:r>
              <a:rPr lang="en-US" sz="1800"/>
              <a:t> </a:t>
            </a:r>
            <a:r>
              <a:rPr lang="en-US" sz="1800" err="1"/>
              <a:t>dosering</a:t>
            </a:r>
            <a:r>
              <a:rPr lang="en-US" sz="1800"/>
              <a:t> </a:t>
            </a:r>
            <a:r>
              <a:rPr lang="en-US" sz="1800" err="1"/>
              <a:t>chemicaliën</a:t>
            </a:r>
            <a:r>
              <a:rPr lang="en-US" sz="1800"/>
              <a:t> </a:t>
            </a:r>
            <a:r>
              <a:rPr lang="en-US" sz="1800" err="1"/>
              <a:t>tijdens</a:t>
            </a:r>
            <a:r>
              <a:rPr lang="en-US" sz="1800"/>
              <a:t> </a:t>
            </a:r>
            <a:r>
              <a:rPr lang="en-US" sz="1800" err="1"/>
              <a:t>coagulatie</a:t>
            </a:r>
            <a:r>
              <a:rPr lang="en-US" sz="1800"/>
              <a:t> (FeCl</a:t>
            </a:r>
            <a:r>
              <a:rPr lang="en-US" sz="1800" baseline="-25000"/>
              <a:t>3</a:t>
            </a:r>
            <a:r>
              <a:rPr lang="en-US" sz="1800"/>
              <a:t>, NaOH)</a:t>
            </a:r>
          </a:p>
          <a:p>
            <a:pPr marL="457200" indent="-457200"/>
            <a:endParaRPr lang="en-US" sz="1800"/>
          </a:p>
          <a:p>
            <a:pPr marL="457200" indent="-457200"/>
            <a:r>
              <a:rPr lang="en-US" sz="1800" err="1"/>
              <a:t>Terwijl</a:t>
            </a:r>
            <a:r>
              <a:rPr lang="en-US" sz="1800"/>
              <a:t> </a:t>
            </a:r>
            <a:r>
              <a:rPr lang="en-US" sz="1800" err="1"/>
              <a:t>regulering</a:t>
            </a:r>
            <a:r>
              <a:rPr lang="en-US" sz="1800"/>
              <a:t> van parameters Cl</a:t>
            </a:r>
            <a:r>
              <a:rPr lang="en-US" sz="1800" baseline="30000"/>
              <a:t>-</a:t>
            </a:r>
            <a:r>
              <a:rPr lang="en-US" sz="1800"/>
              <a:t>, SO</a:t>
            </a:r>
            <a:r>
              <a:rPr lang="en-US" sz="1800" baseline="-25000"/>
              <a:t>4</a:t>
            </a:r>
            <a:r>
              <a:rPr lang="en-US" sz="1800" baseline="30000"/>
              <a:t>2-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Na</a:t>
            </a:r>
            <a:r>
              <a:rPr lang="en-US" sz="1800" baseline="30000"/>
              <a:t>+</a:t>
            </a:r>
            <a:r>
              <a:rPr lang="en-US" sz="1800"/>
              <a:t> </a:t>
            </a:r>
            <a:r>
              <a:rPr lang="en-US" sz="1800" err="1"/>
              <a:t>beperkt</a:t>
            </a:r>
            <a:r>
              <a:rPr lang="en-US" sz="1800"/>
              <a:t> </a:t>
            </a:r>
            <a:r>
              <a:rPr lang="en-US" sz="1800" err="1"/>
              <a:t>grote</a:t>
            </a:r>
            <a:r>
              <a:rPr lang="en-US" sz="1800"/>
              <a:t> </a:t>
            </a:r>
            <a:r>
              <a:rPr lang="en-US" sz="1800" err="1"/>
              <a:t>concentratieverhoging</a:t>
            </a:r>
            <a:r>
              <a:rPr lang="en-US" sz="1800"/>
              <a:t> van </a:t>
            </a:r>
            <a:r>
              <a:rPr lang="en-US" sz="1800" err="1"/>
              <a:t>deze</a:t>
            </a:r>
            <a:r>
              <a:rPr lang="en-US" sz="1800"/>
              <a:t> parameters.</a:t>
            </a:r>
          </a:p>
          <a:p>
            <a:pPr marL="908050" lvl="1" indent="-457200"/>
            <a:endParaRPr lang="nl-NL" sz="1800"/>
          </a:p>
          <a:p>
            <a:pPr marL="908050" lvl="1" indent="-457200">
              <a:buFont typeface="+mj-lt"/>
              <a:buAutoNum type="arabicPeriod"/>
            </a:pPr>
            <a:endParaRPr lang="nl-NL" sz="1800"/>
          </a:p>
          <a:p>
            <a:pPr marL="908050" lvl="1" indent="-457200">
              <a:buFont typeface="+mj-lt"/>
              <a:buAutoNum type="arabicPeriod"/>
            </a:pPr>
            <a:endParaRPr lang="nl-NL" sz="1800"/>
          </a:p>
          <a:p>
            <a:pPr marL="457200" indent="-457200"/>
            <a:endParaRPr lang="nl-NL"/>
          </a:p>
          <a:p>
            <a:pPr marL="1360487" lvl="2" indent="-45720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4644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1EDBF-8959-4EC5-8574-8BD1FC9C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91B4BC-5B38-4EF1-BE6F-1A15EC5B2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Chemicalienkosten</a:t>
            </a:r>
            <a:r>
              <a:rPr lang="nl-NL"/>
              <a:t> en waterkwaliteit</a:t>
            </a:r>
          </a:p>
          <a:p>
            <a:endParaRPr lang="nl-NL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6E237AAE-98C3-4D97-9D6A-9F658B044788}"/>
              </a:ext>
            </a:extLst>
          </p:cNvPr>
          <p:cNvGraphicFramePr>
            <a:graphicFrameLocks noGrp="1"/>
          </p:cNvGraphicFramePr>
          <p:nvPr/>
        </p:nvGraphicFramePr>
        <p:xfrm>
          <a:off x="1415329" y="2915063"/>
          <a:ext cx="6603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927796180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3622459881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2985363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Prijs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CO</a:t>
                      </a:r>
                      <a:r>
                        <a:rPr lang="nl-NL" baseline="-25000"/>
                        <a:t>2</a:t>
                      </a:r>
                      <a:r>
                        <a:rPr lang="nl-NL" baseline="0"/>
                        <a:t> footprint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88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Eur</a:t>
                      </a:r>
                      <a:r>
                        <a:rPr lang="nl-NL"/>
                        <a:t> / 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Kg CO</a:t>
                      </a:r>
                      <a:r>
                        <a:rPr lang="nl-NL" baseline="-25000"/>
                        <a:t>2</a:t>
                      </a:r>
                      <a:r>
                        <a:rPr lang="nl-NL" baseline="0"/>
                        <a:t>-eq / kg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11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14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8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69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7023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F7CB03-2EFB-4FB6-AA40-1386C42A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humic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B5C77E-484D-413E-86D5-4A853BDD8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F2E14A4-FBF5-453A-A807-F36290D6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4" y="2085975"/>
            <a:ext cx="7745491" cy="42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63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8944F-3D2E-4FF2-B9BB-9493D5D1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biopolymeren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94ACD9-0EDA-4422-8361-0CA519DD5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81D8757-80E7-4696-B3CA-6967E0D7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68" y="2213293"/>
            <a:ext cx="7374889" cy="44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583D5-6276-4718-9F41-8383680C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UVT na coagulatie door jaar heen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17898-0B09-4E8D-9047-AD928B8BA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UVT en NO3 data PSA voor UV reactoren in 2021</a:t>
            </a:r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r>
              <a:rPr lang="nl-NL"/>
              <a:t>Mei slechtste situatie met 8 mg/L NO</a:t>
            </a:r>
            <a:r>
              <a:rPr lang="nl-NL" baseline="-25000"/>
              <a:t>3</a:t>
            </a:r>
            <a:r>
              <a:rPr lang="nl-NL"/>
              <a:t> valt samen met laagste UVT van 91% </a:t>
            </a:r>
            <a:endParaRPr lang="nl-NL" baseline="-25000"/>
          </a:p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3AEE286-053D-4559-A20A-D86FF4F5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73" y="2651890"/>
            <a:ext cx="4978592" cy="3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99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26640-AFB4-45DD-9055-D216F054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1E3960-8F2F-48B2-AD4C-F160BFD95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3A7F7A6-B820-4E5F-8728-B6771314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1" y="1316553"/>
            <a:ext cx="9699577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46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5EA52-A58B-4295-9244-C1A2417D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3BA11-230D-4443-BE96-FD268214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AD1B133-7EC6-48E9-B46C-CAC9D8B9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3" y="1508593"/>
            <a:ext cx="8547333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46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FCB67-4E1C-49A5-9D2B-DC7B38E4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26E637-3E1C-47AF-A595-68227EBD4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BB371D0-0955-424E-845E-86DAD5C0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68" y="1923804"/>
            <a:ext cx="7334124" cy="41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5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77F20-CB51-48E8-91F3-7032855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Voorgestelde alternatieve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11B243-C52F-49C0-998C-FCC8E2DD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Het vervangen van het ionenwisselingproces door een </a:t>
            </a:r>
            <a:r>
              <a:rPr lang="nl-NL" b="1" dirty="0"/>
              <a:t>coagulatieproces </a:t>
            </a:r>
            <a:r>
              <a:rPr lang="nl-NL" dirty="0"/>
              <a:t>zoveel mogelijk ingepast in de bestaande PSA3 installatie.</a:t>
            </a:r>
          </a:p>
          <a:p>
            <a:pPr marL="342900" indent="-342900"/>
            <a:endParaRPr lang="nl-NL" dirty="0">
              <a:cs typeface="Arial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Beperken chloride toevoeging bij zuivering (FeClSO</a:t>
            </a:r>
            <a:r>
              <a:rPr lang="nl-NL" sz="1600" baseline="-25000" dirty="0">
                <a:latin typeface="Arial"/>
                <a:cs typeface="Arial"/>
              </a:rPr>
              <a:t>4</a:t>
            </a:r>
            <a:r>
              <a:rPr lang="nl-NL" sz="1600" dirty="0">
                <a:latin typeface="Arial"/>
                <a:cs typeface="Arial"/>
              </a:rPr>
              <a:t> </a:t>
            </a:r>
            <a:r>
              <a:rPr lang="nl-NL" sz="1600" dirty="0" err="1">
                <a:latin typeface="Arial"/>
                <a:cs typeface="Arial"/>
              </a:rPr>
              <a:t>ipv</a:t>
            </a:r>
            <a:r>
              <a:rPr lang="nl-NL" sz="1600" dirty="0">
                <a:latin typeface="Arial"/>
                <a:cs typeface="Arial"/>
              </a:rPr>
              <a:t> </a:t>
            </a:r>
            <a:r>
              <a:rPr lang="nl-NL" sz="1600" dirty="0" err="1">
                <a:latin typeface="Arial"/>
                <a:cs typeface="Arial"/>
              </a:rPr>
              <a:t>NaCl</a:t>
            </a:r>
            <a:r>
              <a:rPr lang="nl-NL" sz="1600" dirty="0">
                <a:latin typeface="Arial"/>
                <a:cs typeface="Arial"/>
              </a:rPr>
              <a:t>)</a:t>
            </a:r>
            <a:endParaRPr lang="nl-NL" sz="1600" dirty="0">
              <a:cs typeface="Arial" charset="0"/>
            </a:endParaRPr>
          </a:p>
          <a:p>
            <a:pPr marL="342900" indent="-342900"/>
            <a:endParaRPr lang="nl-NL" sz="1600" dirty="0">
              <a:latin typeface="Arial"/>
              <a:cs typeface="Arial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Eenzelfde waterkwaliteit (DOC en UVT</a:t>
            </a:r>
            <a:r>
              <a:rPr lang="nl-NL" sz="1600" baseline="-25000" dirty="0">
                <a:latin typeface="Arial"/>
                <a:cs typeface="Arial"/>
              </a:rPr>
              <a:t>254</a:t>
            </a:r>
            <a:r>
              <a:rPr lang="nl-NL" sz="1600" dirty="0">
                <a:latin typeface="Arial"/>
                <a:cs typeface="Arial"/>
              </a:rPr>
              <a:t>) maar geen sulfaat en nitraatverwijdering</a:t>
            </a:r>
          </a:p>
          <a:p>
            <a:pPr marL="342900" indent="-342900"/>
            <a:endParaRPr lang="nl-NL" sz="1600" dirty="0">
              <a:latin typeface="Arial"/>
              <a:cs typeface="Arial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Mogelijk fluxverhoging en stabiele bedrijfsvoering keramische membraanfiltratie zoals gezien bij ILCA demo 2019</a:t>
            </a:r>
            <a:endParaRPr lang="nl-NL" sz="1600" dirty="0">
              <a:cs typeface="Arial" charset="0"/>
            </a:endParaRPr>
          </a:p>
          <a:p>
            <a:pPr marL="342900" indent="-342900"/>
            <a:endParaRPr lang="nl-NL" sz="1600" dirty="0">
              <a:cs typeface="Arial" charset="0"/>
            </a:endParaRPr>
          </a:p>
          <a:p>
            <a:pPr marL="342900" indent="-342900"/>
            <a:r>
              <a:rPr lang="nl-NL" sz="1600" dirty="0">
                <a:latin typeface="Arial"/>
                <a:cs typeface="Arial"/>
              </a:rPr>
              <a:t>Terug naar bekende reststroom met bekende chemicaliën</a:t>
            </a:r>
            <a:endParaRPr lang="nl-NL" sz="1600" dirty="0">
              <a:cs typeface="Arial" charset="0"/>
            </a:endParaRPr>
          </a:p>
          <a:p>
            <a:pPr marL="0" indent="0">
              <a:buNone/>
            </a:pPr>
            <a:endParaRPr lang="nl-NL" dirty="0">
              <a:cs typeface="Arial" charset="0"/>
            </a:endParaRPr>
          </a:p>
          <a:p>
            <a:pPr marL="0" indent="0">
              <a:buNone/>
            </a:pPr>
            <a:endParaRPr lang="nl-NL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816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A5917E5-F6E5-4B01-B9A2-7681FABA699B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218604-9A71-4556-B227-17387999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90519"/>
            <a:ext cx="8915400" cy="588332"/>
          </a:xfrm>
        </p:spPr>
        <p:txBody>
          <a:bodyPr/>
          <a:lstStyle/>
          <a:p>
            <a:r>
              <a:rPr lang="nl-NL"/>
              <a:t>Watertemperatuur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59D477-3667-4AC8-A345-81E273F36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82" y="1196753"/>
            <a:ext cx="8915400" cy="1224136"/>
          </a:xfrm>
        </p:spPr>
        <p:txBody>
          <a:bodyPr/>
          <a:lstStyle/>
          <a:p>
            <a:r>
              <a:rPr lang="en-US"/>
              <a:t>IJsselmeer </a:t>
            </a:r>
            <a:r>
              <a:rPr lang="en-US" err="1"/>
              <a:t>varieert</a:t>
            </a:r>
            <a:r>
              <a:rPr lang="en-US"/>
              <a:t> van c.a. 1 tot 25 °C</a:t>
            </a:r>
          </a:p>
          <a:p>
            <a:r>
              <a:rPr lang="en-US"/>
              <a:t>Lage </a:t>
            </a:r>
            <a:r>
              <a:rPr lang="en-US" err="1"/>
              <a:t>temperatuur</a:t>
            </a:r>
            <a:r>
              <a:rPr lang="en-US"/>
              <a:t> </a:t>
            </a:r>
            <a:r>
              <a:rPr lang="en-US" err="1"/>
              <a:t>grote</a:t>
            </a:r>
            <a:r>
              <a:rPr lang="en-US"/>
              <a:t> negative impact </a:t>
            </a:r>
            <a:r>
              <a:rPr lang="en-US" err="1"/>
              <a:t>flocculatie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sedimentatie</a:t>
            </a:r>
            <a:r>
              <a:rPr lang="en-US"/>
              <a:t> </a:t>
            </a:r>
            <a:r>
              <a:rPr lang="en-US" err="1"/>
              <a:t>proces</a:t>
            </a:r>
            <a:r>
              <a:rPr lang="en-US"/>
              <a:t> door </a:t>
            </a:r>
            <a:r>
              <a:rPr lang="en-US" err="1"/>
              <a:t>hoge</a:t>
            </a:r>
            <a:r>
              <a:rPr lang="en-US"/>
              <a:t> </a:t>
            </a:r>
            <a:r>
              <a:rPr lang="en-US" err="1"/>
              <a:t>viscositiet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beperkte</a:t>
            </a:r>
            <a:r>
              <a:rPr lang="en-US"/>
              <a:t> </a:t>
            </a:r>
            <a:r>
              <a:rPr lang="en-US" err="1"/>
              <a:t>diffusie</a:t>
            </a:r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2566010-F91F-42ED-9551-19C57C66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19" y="2420889"/>
            <a:ext cx="9093761" cy="36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78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F3A8F-C4D1-4B50-8C30-71FC979E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57213"/>
            <a:ext cx="8915400" cy="351507"/>
          </a:xfrm>
        </p:spPr>
        <p:txBody>
          <a:bodyPr/>
          <a:lstStyle/>
          <a:p>
            <a:r>
              <a:rPr lang="en-US" err="1"/>
              <a:t>Biologische</a:t>
            </a:r>
            <a:r>
              <a:rPr lang="en-US"/>
              <a:t> </a:t>
            </a:r>
            <a:r>
              <a:rPr lang="en-US" err="1"/>
              <a:t>activiteit</a:t>
            </a:r>
            <a:r>
              <a:rPr lang="en-US"/>
              <a:t> IJsselmeer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6102100D-2B89-4592-B7F5-A2627F279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85975"/>
            <a:ext cx="8915400" cy="2351137"/>
          </a:xfrm>
        </p:spPr>
        <p:txBody>
          <a:bodyPr/>
          <a:lstStyle/>
          <a:p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61093720-450D-4B5A-92E4-15BEB8BD9785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FA5C507-48BB-417C-B460-BE3584CB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7" y="1122474"/>
            <a:ext cx="9906000" cy="57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6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3FAA9BC-43B7-40C5-B637-50813A633B86}"/>
              </a:ext>
            </a:extLst>
          </p:cNvPr>
          <p:cNvSpPr/>
          <p:nvPr/>
        </p:nvSpPr>
        <p:spPr>
          <a:xfrm>
            <a:off x="7257256" y="5661248"/>
            <a:ext cx="25922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F3A8F-C4D1-4B50-8C30-71FC979E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750449"/>
            <a:ext cx="8915400" cy="351507"/>
          </a:xfrm>
        </p:spPr>
        <p:txBody>
          <a:bodyPr/>
          <a:lstStyle/>
          <a:p>
            <a:r>
              <a:rPr lang="en-US" dirty="0" err="1"/>
              <a:t>Uitdagende</a:t>
            </a:r>
            <a:r>
              <a:rPr lang="en-US" dirty="0"/>
              <a:t> </a:t>
            </a:r>
            <a:r>
              <a:rPr lang="en-US" dirty="0" err="1"/>
              <a:t>bron</a:t>
            </a:r>
            <a:br>
              <a:rPr lang="en-US" dirty="0"/>
            </a:br>
            <a:endParaRPr lang="en-US" sz="1200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2929BBE3-491B-4B10-83F7-97DA2D5DAE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4889" y="1775605"/>
          <a:ext cx="8737092" cy="31330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9221">
                  <a:extLst>
                    <a:ext uri="{9D8B030D-6E8A-4147-A177-3AD203B41FA5}">
                      <a16:colId xmlns:a16="http://schemas.microsoft.com/office/drawing/2014/main" val="2647264910"/>
                    </a:ext>
                  </a:extLst>
                </a:gridCol>
                <a:gridCol w="915647">
                  <a:extLst>
                    <a:ext uri="{9D8B030D-6E8A-4147-A177-3AD203B41FA5}">
                      <a16:colId xmlns:a16="http://schemas.microsoft.com/office/drawing/2014/main" val="2236330411"/>
                    </a:ext>
                  </a:extLst>
                </a:gridCol>
                <a:gridCol w="653534">
                  <a:extLst>
                    <a:ext uri="{9D8B030D-6E8A-4147-A177-3AD203B41FA5}">
                      <a16:colId xmlns:a16="http://schemas.microsoft.com/office/drawing/2014/main" val="2175339166"/>
                    </a:ext>
                  </a:extLst>
                </a:gridCol>
                <a:gridCol w="562669">
                  <a:extLst>
                    <a:ext uri="{9D8B030D-6E8A-4147-A177-3AD203B41FA5}">
                      <a16:colId xmlns:a16="http://schemas.microsoft.com/office/drawing/2014/main" val="2260310240"/>
                    </a:ext>
                  </a:extLst>
                </a:gridCol>
                <a:gridCol w="620334">
                  <a:extLst>
                    <a:ext uri="{9D8B030D-6E8A-4147-A177-3AD203B41FA5}">
                      <a16:colId xmlns:a16="http://schemas.microsoft.com/office/drawing/2014/main" val="1779233349"/>
                    </a:ext>
                  </a:extLst>
                </a:gridCol>
                <a:gridCol w="777601">
                  <a:extLst>
                    <a:ext uri="{9D8B030D-6E8A-4147-A177-3AD203B41FA5}">
                      <a16:colId xmlns:a16="http://schemas.microsoft.com/office/drawing/2014/main" val="3622752920"/>
                    </a:ext>
                  </a:extLst>
                </a:gridCol>
                <a:gridCol w="622081">
                  <a:extLst>
                    <a:ext uri="{9D8B030D-6E8A-4147-A177-3AD203B41FA5}">
                      <a16:colId xmlns:a16="http://schemas.microsoft.com/office/drawing/2014/main" val="292189867"/>
                    </a:ext>
                  </a:extLst>
                </a:gridCol>
                <a:gridCol w="560921">
                  <a:extLst>
                    <a:ext uri="{9D8B030D-6E8A-4147-A177-3AD203B41FA5}">
                      <a16:colId xmlns:a16="http://schemas.microsoft.com/office/drawing/2014/main" val="1618959786"/>
                    </a:ext>
                  </a:extLst>
                </a:gridCol>
                <a:gridCol w="555679">
                  <a:extLst>
                    <a:ext uri="{9D8B030D-6E8A-4147-A177-3AD203B41FA5}">
                      <a16:colId xmlns:a16="http://schemas.microsoft.com/office/drawing/2014/main" val="1307919734"/>
                    </a:ext>
                  </a:extLst>
                </a:gridCol>
                <a:gridCol w="695473">
                  <a:extLst>
                    <a:ext uri="{9D8B030D-6E8A-4147-A177-3AD203B41FA5}">
                      <a16:colId xmlns:a16="http://schemas.microsoft.com/office/drawing/2014/main" val="2512711472"/>
                    </a:ext>
                  </a:extLst>
                </a:gridCol>
                <a:gridCol w="553932">
                  <a:extLst>
                    <a:ext uri="{9D8B030D-6E8A-4147-A177-3AD203B41FA5}">
                      <a16:colId xmlns:a16="http://schemas.microsoft.com/office/drawing/2014/main" val="3200198270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Parameter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Eenheid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PWN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Waternet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Evides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34467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Supply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IJsselmeer (Rijn)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Lek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Bergsche Maas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636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Type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Reservoir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Reservoir (with coagulation)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Reservoir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9044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Area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Ha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45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200m x 120m = 2,4 Ha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615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6063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Volume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</a:t>
                      </a:r>
                      <a:r>
                        <a:rPr lang="en-US" sz="1400" baseline="30000" noProof="0">
                          <a:effectLst/>
                        </a:rPr>
                        <a:t>3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3.760.000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 dirty="0">
                          <a:effectLst/>
                        </a:rPr>
                        <a:t>86.000.000</a:t>
                      </a:r>
                      <a:endParaRPr lang="en-US" sz="14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7908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Residence time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weken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112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34935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Buffer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weken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n.v.t.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10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393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min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gem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max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025327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Chloride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 Cl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59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124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231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44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98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124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47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28190148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TOC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 C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 dirty="0">
                          <a:solidFill>
                            <a:srgbClr val="0070C0"/>
                          </a:solidFill>
                          <a:effectLst/>
                        </a:rPr>
                        <a:t>7</a:t>
                      </a:r>
                      <a:endParaRPr lang="en-US" sz="1400" b="1" noProof="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2,5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 dirty="0">
                          <a:effectLst/>
                        </a:rPr>
                        <a:t>3</a:t>
                      </a:r>
                      <a:endParaRPr lang="en-US" sz="1400" b="1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3,5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3,5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5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85888225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UV-extinction, 254 nm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1/m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10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14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24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9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12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15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91931106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Suspended solids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mg/l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0,5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18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</a:rPr>
                        <a:t>70</a:t>
                      </a:r>
                      <a:endParaRPr lang="en-US" sz="1400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11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33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76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7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14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28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8668779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Chlorofyl-A (algen)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400" noProof="0">
                          <a:effectLst/>
                        </a:rPr>
                        <a:t>µg/l</a:t>
                      </a: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4*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solidFill>
                            <a:srgbClr val="0070C0"/>
                          </a:solidFill>
                          <a:effectLst/>
                        </a:rPr>
                        <a:t>48</a:t>
                      </a:r>
                      <a:endParaRPr lang="en-US" sz="1400" b="1" noProof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noProof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70*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7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400" b="1" noProof="0">
                          <a:effectLst/>
                        </a:rPr>
                        <a:t>2</a:t>
                      </a:r>
                      <a:endParaRPr lang="en-US" sz="1400" b="1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0973381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23A3679-83AC-45C7-9FE4-C8BFE1AAA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9" y="1368227"/>
            <a:ext cx="490070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9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Tabel 1 Bronwaterkwaliteit (ca. 2018) en behandeling bij PWN (*2000 – 2020), Waternet en </a:t>
            </a:r>
            <a:r>
              <a:rPr kumimoji="0" lang="nl-NL" altLang="nl-NL" sz="900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Evides</a:t>
            </a:r>
            <a:r>
              <a:rPr kumimoji="0" lang="nl-NL" altLang="nl-NL" sz="9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7404EDD5-655B-46F2-9564-EB107411E136}"/>
              </a:ext>
            </a:extLst>
          </p:cNvPr>
          <p:cNvSpPr txBox="1">
            <a:spLocks/>
          </p:cNvSpPr>
          <p:nvPr/>
        </p:nvSpPr>
        <p:spPr bwMode="auto">
          <a:xfrm>
            <a:off x="272734" y="5085184"/>
            <a:ext cx="8915400" cy="91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</a:bodyPr>
          <a:lstStyle>
            <a:lvl1pPr marL="385763" indent="-3857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836613" indent="-322263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289050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7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804988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320925" indent="-257175" algn="l" defTabSz="10302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836972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1800" dirty="0"/>
              <a:t>Hoge </a:t>
            </a:r>
            <a:r>
              <a:rPr lang="en-US" sz="1800" dirty="0" err="1"/>
              <a:t>organische</a:t>
            </a:r>
            <a:r>
              <a:rPr lang="en-US" sz="1800" dirty="0"/>
              <a:t> </a:t>
            </a:r>
            <a:r>
              <a:rPr lang="en-US" sz="1800" dirty="0" err="1"/>
              <a:t>belasting</a:t>
            </a:r>
            <a:r>
              <a:rPr lang="en-US" sz="1800" dirty="0"/>
              <a:t> </a:t>
            </a:r>
            <a:r>
              <a:rPr lang="en-US" sz="1800" dirty="0" err="1"/>
              <a:t>resulteert</a:t>
            </a:r>
            <a:r>
              <a:rPr lang="en-US" sz="1800" dirty="0"/>
              <a:t> in </a:t>
            </a:r>
            <a:r>
              <a:rPr lang="en-US" sz="1800" dirty="0" err="1"/>
              <a:t>hoge</a:t>
            </a:r>
            <a:r>
              <a:rPr lang="en-US" sz="1800" dirty="0"/>
              <a:t> </a:t>
            </a:r>
            <a:r>
              <a:rPr lang="en-US" sz="1800" dirty="0" err="1"/>
              <a:t>dosering</a:t>
            </a:r>
            <a:r>
              <a:rPr lang="en-US" sz="1800" dirty="0"/>
              <a:t> </a:t>
            </a:r>
            <a:r>
              <a:rPr lang="en-US" sz="1800" dirty="0" err="1"/>
              <a:t>chemicaliën</a:t>
            </a:r>
            <a:r>
              <a:rPr lang="en-US" sz="1800" dirty="0"/>
              <a:t> </a:t>
            </a:r>
            <a:r>
              <a:rPr lang="en-US" sz="1800" dirty="0" err="1"/>
              <a:t>tijdens</a:t>
            </a:r>
            <a:r>
              <a:rPr lang="en-US" sz="1800" dirty="0"/>
              <a:t> </a:t>
            </a:r>
            <a:r>
              <a:rPr lang="en-US" sz="1800" dirty="0" err="1"/>
              <a:t>coagulatie</a:t>
            </a:r>
            <a:r>
              <a:rPr lang="en-US" sz="1800" dirty="0"/>
              <a:t> (FeCl</a:t>
            </a:r>
            <a:r>
              <a:rPr lang="en-US" sz="1800" baseline="-25000" dirty="0"/>
              <a:t>3</a:t>
            </a:r>
            <a:r>
              <a:rPr lang="en-US" sz="1800" dirty="0"/>
              <a:t>, NaOH)</a:t>
            </a:r>
          </a:p>
          <a:p>
            <a:pPr marL="457200" indent="-457200"/>
            <a:endParaRPr lang="en-US" sz="1800" dirty="0"/>
          </a:p>
          <a:p>
            <a:pPr marL="457200" indent="-457200"/>
            <a:r>
              <a:rPr lang="en-US" sz="1800" dirty="0" err="1"/>
              <a:t>Terwijl</a:t>
            </a:r>
            <a:r>
              <a:rPr lang="en-US" sz="1800" dirty="0"/>
              <a:t> </a:t>
            </a:r>
            <a:r>
              <a:rPr lang="en-US" sz="1800" dirty="0" err="1"/>
              <a:t>regulering</a:t>
            </a:r>
            <a:r>
              <a:rPr lang="en-US" sz="1800" dirty="0"/>
              <a:t> van parameters Cl</a:t>
            </a:r>
            <a:r>
              <a:rPr lang="en-US" sz="1800" baseline="30000" dirty="0"/>
              <a:t>-</a:t>
            </a:r>
            <a:r>
              <a:rPr lang="en-US" sz="1800" dirty="0"/>
              <a:t>, SO</a:t>
            </a:r>
            <a:r>
              <a:rPr lang="en-US" sz="1800" baseline="-25000" dirty="0"/>
              <a:t>4</a:t>
            </a:r>
            <a:r>
              <a:rPr lang="en-US" sz="1800" baseline="30000" dirty="0"/>
              <a:t>2-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Na</a:t>
            </a:r>
            <a:r>
              <a:rPr lang="en-US" sz="1800" baseline="30000" dirty="0"/>
              <a:t>+</a:t>
            </a:r>
            <a:r>
              <a:rPr lang="en-US" sz="1800" dirty="0"/>
              <a:t> </a:t>
            </a:r>
            <a:r>
              <a:rPr lang="en-US" sz="1800" dirty="0" err="1"/>
              <a:t>beperkt</a:t>
            </a:r>
            <a:r>
              <a:rPr lang="en-US" sz="1800" dirty="0"/>
              <a:t> </a:t>
            </a:r>
            <a:r>
              <a:rPr lang="en-US" sz="1800" dirty="0" err="1"/>
              <a:t>grote</a:t>
            </a:r>
            <a:r>
              <a:rPr lang="en-US" sz="1800" dirty="0"/>
              <a:t> </a:t>
            </a:r>
            <a:r>
              <a:rPr lang="en-US" sz="1800" dirty="0" err="1"/>
              <a:t>concentratieverhoging</a:t>
            </a:r>
            <a:r>
              <a:rPr lang="en-US" sz="1800" dirty="0"/>
              <a:t> van </a:t>
            </a:r>
            <a:r>
              <a:rPr lang="en-US" sz="1800" dirty="0" err="1"/>
              <a:t>deze</a:t>
            </a:r>
            <a:r>
              <a:rPr lang="en-US" sz="1800" dirty="0"/>
              <a:t> parameters.</a:t>
            </a:r>
          </a:p>
          <a:p>
            <a:pPr marL="908050" lvl="1" indent="-457200"/>
            <a:endParaRPr lang="nl-NL" sz="1800" dirty="0"/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908050" lvl="1" indent="-457200">
              <a:buFont typeface="+mj-lt"/>
              <a:buAutoNum type="arabicPeriod"/>
            </a:pPr>
            <a:endParaRPr lang="nl-NL" sz="1800" dirty="0"/>
          </a:p>
          <a:p>
            <a:pPr marL="457200" indent="-457200"/>
            <a:endParaRPr lang="nl-NL" dirty="0"/>
          </a:p>
          <a:p>
            <a:pPr marL="1360487" lvl="2" indent="-457200"/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51BAFDA-537B-4E3C-A786-CB67C5E8F7EC}"/>
              </a:ext>
            </a:extLst>
          </p:cNvPr>
          <p:cNvSpPr txBox="1"/>
          <p:nvPr/>
        </p:nvSpPr>
        <p:spPr>
          <a:xfrm>
            <a:off x="2778549" y="750449"/>
            <a:ext cx="7345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Nitraat WCB ruw mg/L 	9,01	3,64	13,10</a:t>
            </a:r>
          </a:p>
          <a:p>
            <a:r>
              <a:rPr lang="nl-NL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Nitraat </a:t>
            </a:r>
            <a:r>
              <a:rPr lang="nl-NL" sz="20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ijsselmeer</a:t>
            </a:r>
            <a:r>
              <a:rPr lang="nl-NL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22872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4581" name="Rectang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DD0B7-FC7E-4F2D-9C21-FDA1F365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Waterkwaliteit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70B6B7-41DC-473B-B8FE-227F7C4EE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445" indent="-385445"/>
            <a:r>
              <a:rPr lang="nl-NL" dirty="0">
                <a:latin typeface="Arial"/>
                <a:cs typeface="Arial"/>
              </a:rPr>
              <a:t>Zuiveringsdoel SIX</a:t>
            </a:r>
          </a:p>
          <a:p>
            <a:pPr marL="836295" lvl="1" indent="-385445"/>
            <a:r>
              <a:rPr lang="nl-NL" dirty="0">
                <a:latin typeface="Arial"/>
                <a:cs typeface="Arial"/>
                <a:sym typeface="Wingdings" panose="05000000000000000000" pitchFamily="2" charset="2"/>
              </a:rPr>
              <a:t>DOC </a:t>
            </a:r>
            <a:r>
              <a:rPr lang="nl-NL" dirty="0">
                <a:latin typeface="Arial"/>
                <a:cs typeface="Arial"/>
              </a:rPr>
              <a:t>(van 6 naar 2 mg/L)</a:t>
            </a:r>
          </a:p>
          <a:p>
            <a:pPr marL="836295" lvl="1" indent="-385445"/>
            <a:r>
              <a:rPr lang="nl-NL" dirty="0">
                <a:latin typeface="Arial"/>
                <a:cs typeface="Arial"/>
              </a:rPr>
              <a:t>UVT254 (van 75% naar 92%)</a:t>
            </a:r>
          </a:p>
          <a:p>
            <a:pPr marL="836295" lvl="1" indent="-385445"/>
            <a:r>
              <a:rPr lang="nl-NL" dirty="0">
                <a:latin typeface="Arial"/>
                <a:cs typeface="Arial"/>
              </a:rPr>
              <a:t>nitraat (40% verwijdering)</a:t>
            </a:r>
          </a:p>
          <a:p>
            <a:pPr marL="836295" lvl="1" indent="-385445"/>
            <a:r>
              <a:rPr lang="nl-NL" dirty="0">
                <a:latin typeface="Arial"/>
                <a:cs typeface="Arial"/>
              </a:rPr>
              <a:t>sulfaat (80% verwijdering)</a:t>
            </a:r>
          </a:p>
          <a:p>
            <a:pPr marL="385445" indent="-385445"/>
            <a:r>
              <a:rPr lang="nl-NL" dirty="0">
                <a:latin typeface="Arial"/>
                <a:cs typeface="Arial"/>
              </a:rPr>
              <a:t>Hoge UVT en laag nitraat beperkt energievraag UV/H</a:t>
            </a:r>
            <a:r>
              <a:rPr lang="nl-NL" baseline="-25000" dirty="0">
                <a:latin typeface="Arial"/>
                <a:cs typeface="Arial"/>
              </a:rPr>
              <a:t>2</a:t>
            </a:r>
            <a:r>
              <a:rPr lang="nl-NL" dirty="0">
                <a:latin typeface="Arial"/>
                <a:cs typeface="Arial"/>
              </a:rPr>
              <a:t>O</a:t>
            </a:r>
            <a:r>
              <a:rPr lang="nl-NL" baseline="-25000" dirty="0">
                <a:latin typeface="Arial"/>
                <a:cs typeface="Arial"/>
              </a:rPr>
              <a:t>2</a:t>
            </a:r>
            <a:r>
              <a:rPr lang="nl-NL" dirty="0">
                <a:latin typeface="Arial"/>
                <a:cs typeface="Arial"/>
              </a:rPr>
              <a:t> proces op </a:t>
            </a:r>
            <a:r>
              <a:rPr lang="nl-NL" dirty="0" err="1">
                <a:latin typeface="Arial"/>
                <a:cs typeface="Arial"/>
              </a:rPr>
              <a:t>tbv</a:t>
            </a:r>
            <a:r>
              <a:rPr lang="nl-NL" dirty="0">
                <a:latin typeface="Arial"/>
                <a:cs typeface="Arial"/>
              </a:rPr>
              <a:t> primaire desinfectie en organische microverontreinigingen om te zetten</a:t>
            </a:r>
          </a:p>
          <a:p>
            <a:pPr marL="385445" indent="-385445"/>
            <a:endParaRPr lang="nl-NL" dirty="0">
              <a:cs typeface="Arial" charset="0"/>
            </a:endParaRPr>
          </a:p>
          <a:p>
            <a:pPr marL="0" indent="0">
              <a:buNone/>
            </a:pPr>
            <a:r>
              <a:rPr lang="nl-NL" dirty="0"/>
              <a:t>Coagulatie </a:t>
            </a:r>
            <a:r>
              <a:rPr lang="nl-NL" dirty="0" err="1"/>
              <a:t>vs</a:t>
            </a:r>
            <a:r>
              <a:rPr lang="nl-NL" dirty="0"/>
              <a:t> SIX:</a:t>
            </a:r>
            <a:endParaRPr lang="nl-NL" dirty="0">
              <a:cs typeface="Arial" charset="0"/>
            </a:endParaRPr>
          </a:p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3474751D-CFF0-44FA-AC02-E8BB3E2A910B}"/>
              </a:ext>
            </a:extLst>
          </p:cNvPr>
          <p:cNvGraphicFramePr>
            <a:graphicFrameLocks noGrp="1"/>
          </p:cNvGraphicFramePr>
          <p:nvPr/>
        </p:nvGraphicFramePr>
        <p:xfrm>
          <a:off x="848544" y="5254921"/>
          <a:ext cx="7056783" cy="10807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6444">
                  <a:extLst>
                    <a:ext uri="{9D8B030D-6E8A-4147-A177-3AD203B41FA5}">
                      <a16:colId xmlns:a16="http://schemas.microsoft.com/office/drawing/2014/main" val="2108864816"/>
                    </a:ext>
                  </a:extLst>
                </a:gridCol>
                <a:gridCol w="1142732">
                  <a:extLst>
                    <a:ext uri="{9D8B030D-6E8A-4147-A177-3AD203B41FA5}">
                      <a16:colId xmlns:a16="http://schemas.microsoft.com/office/drawing/2014/main" val="3380965328"/>
                    </a:ext>
                  </a:extLst>
                </a:gridCol>
                <a:gridCol w="985551">
                  <a:extLst>
                    <a:ext uri="{9D8B030D-6E8A-4147-A177-3AD203B41FA5}">
                      <a16:colId xmlns:a16="http://schemas.microsoft.com/office/drawing/2014/main" val="203010264"/>
                    </a:ext>
                  </a:extLst>
                </a:gridCol>
                <a:gridCol w="1305873">
                  <a:extLst>
                    <a:ext uri="{9D8B030D-6E8A-4147-A177-3AD203B41FA5}">
                      <a16:colId xmlns:a16="http://schemas.microsoft.com/office/drawing/2014/main" val="1068095952"/>
                    </a:ext>
                  </a:extLst>
                </a:gridCol>
                <a:gridCol w="966183">
                  <a:extLst>
                    <a:ext uri="{9D8B030D-6E8A-4147-A177-3AD203B41FA5}">
                      <a16:colId xmlns:a16="http://schemas.microsoft.com/office/drawing/2014/main" val="984731354"/>
                    </a:ext>
                  </a:extLst>
                </a:gridCol>
              </a:tblGrid>
              <a:tr h="476819">
                <a:tc>
                  <a:txBody>
                    <a:bodyPr/>
                    <a:lstStyle/>
                    <a:p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Eenheid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Inlaat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Coagulatie (Andijk 1)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SIX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1763341"/>
                  </a:ext>
                </a:extLst>
              </a:tr>
              <a:tr h="3019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Totaal organisch koolstof (TOC)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mg C/L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4,3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1,7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2,5                                    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9916600"/>
                  </a:ext>
                </a:extLst>
              </a:tr>
              <a:tr h="3019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UV-transmissie, 254 nm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%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85%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94%</a:t>
                      </a:r>
                      <a:endParaRPr lang="nl-NL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94%</a:t>
                      </a:r>
                      <a:endParaRPr lang="nl-NL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125102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9F49C77-0DF5-4931-AB23-C88C1E52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44" y="458112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900" b="0" i="1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Tabel 1 TOC en UV-extinctie van het te behandelen water, na </a:t>
            </a:r>
            <a:r>
              <a:rPr kumimoji="0" lang="nl-NL" altLang="nl-NL" sz="900" b="0" i="1" u="none" strike="noStrike" cap="none" normalizeH="0" baseline="0" dirty="0" err="1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</a:t>
            </a:r>
            <a:r>
              <a:rPr kumimoji="0" lang="nl-NL" altLang="nl-NL" sz="900" b="0" i="1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coagulation (Andijk 1) en ionenwisseling (Andijk 3) alle datapunten uit november 2018.</a:t>
            </a:r>
            <a:endParaRPr kumimoji="0" lang="nl-NL" alt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010876"/>
      </p:ext>
    </p:extLst>
  </p:cSld>
  <p:clrMapOvr>
    <a:masterClrMapping/>
  </p:clrMapOvr>
</p:sld>
</file>

<file path=ppt/theme/theme1.xml><?xml version="1.0" encoding="utf-8"?>
<a:theme xmlns:a="http://schemas.openxmlformats.org/drawingml/2006/main" name="PWN_PPT">
  <a:themeElements>
    <a:clrScheme name="PWN_PPT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PPT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PPT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WN_Groen">
  <a:themeElements>
    <a:clrScheme name="PWN_Groen 2">
      <a:dk1>
        <a:srgbClr val="000000"/>
      </a:dk1>
      <a:lt1>
        <a:srgbClr val="FFFFFF"/>
      </a:lt1>
      <a:dk2>
        <a:srgbClr val="005EAA"/>
      </a:dk2>
      <a:lt2>
        <a:srgbClr val="EEECE1"/>
      </a:lt2>
      <a:accent1>
        <a:srgbClr val="5EA42F"/>
      </a:accent1>
      <a:accent2>
        <a:srgbClr val="3F7D2E"/>
      </a:accent2>
      <a:accent3>
        <a:srgbClr val="FFFFFF"/>
      </a:accent3>
      <a:accent4>
        <a:srgbClr val="000000"/>
      </a:accent4>
      <a:accent5>
        <a:srgbClr val="B6CFAD"/>
      </a:accent5>
      <a:accent6>
        <a:srgbClr val="387129"/>
      </a:accent6>
      <a:hlink>
        <a:srgbClr val="093450"/>
      </a:hlink>
      <a:folHlink>
        <a:srgbClr val="800080"/>
      </a:folHlink>
    </a:clrScheme>
    <a:fontScheme name="PWN_Gro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WN_Groe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WN_Groen 2">
        <a:dk1>
          <a:srgbClr val="000000"/>
        </a:dk1>
        <a:lt1>
          <a:srgbClr val="FFFFFF"/>
        </a:lt1>
        <a:dk2>
          <a:srgbClr val="005EAA"/>
        </a:dk2>
        <a:lt2>
          <a:srgbClr val="EEECE1"/>
        </a:lt2>
        <a:accent1>
          <a:srgbClr val="5EA42F"/>
        </a:accent1>
        <a:accent2>
          <a:srgbClr val="3F7D2E"/>
        </a:accent2>
        <a:accent3>
          <a:srgbClr val="FFFFFF"/>
        </a:accent3>
        <a:accent4>
          <a:srgbClr val="000000"/>
        </a:accent4>
        <a:accent5>
          <a:srgbClr val="B6CFAD"/>
        </a:accent5>
        <a:accent6>
          <a:srgbClr val="387129"/>
        </a:accent6>
        <a:hlink>
          <a:srgbClr val="09345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4" ma:contentTypeDescription="Create a new document." ma:contentTypeScope="" ma:versionID="5387e7cbef480b8df1b51dc0ef55ac8c">
  <xsd:schema xmlns:xsd="http://www.w3.org/2001/XMLSchema" xmlns:xs="http://www.w3.org/2001/XMLSchema" xmlns:p="http://schemas.microsoft.com/office/2006/metadata/properties" xmlns:ns2="71564668-aa87-48e2-b8b4-12fb9ab27000" targetNamespace="http://schemas.microsoft.com/office/2006/metadata/properties" ma:root="true" ma:fieldsID="e2e762edc8edaccd985098fccf56031c" ns2:_="">
    <xsd:import namespace="71564668-aa87-48e2-b8b4-12fb9ab27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7EE8D-7BF9-4AA6-83C2-27E69347D4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3E8601-7D5E-45A5-8DA9-C64E2BE71BB3}">
  <ds:schemaRefs>
    <ds:schemaRef ds:uri="http://purl.org/dc/terms/"/>
    <ds:schemaRef ds:uri="http://schemas.openxmlformats.org/package/2006/metadata/core-properties"/>
    <ds:schemaRef ds:uri="8a8f937e-0343-45ed-92f2-7a534bc7d221"/>
    <ds:schemaRef ds:uri="http://schemas.microsoft.com/office/2006/documentManagement/types"/>
    <ds:schemaRef ds:uri="7d9df584-7641-4873-b4f3-cdb8af566a20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E5526E6-EC44-4774-9804-20286ECAD44B}"/>
</file>

<file path=docProps/app.xml><?xml version="1.0" encoding="utf-8"?>
<Properties xmlns="http://schemas.openxmlformats.org/officeDocument/2006/extended-properties" xmlns:vt="http://schemas.openxmlformats.org/officeDocument/2006/docPropsVTypes">
  <Template>PWN</Template>
  <TotalTime>2800</TotalTime>
  <Words>6536</Words>
  <Application>Microsoft Office PowerPoint</Application>
  <PresentationFormat>A4 (210 x 297 mm)</PresentationFormat>
  <Paragraphs>1730</Paragraphs>
  <Slides>83</Slides>
  <Notes>5</Notes>
  <HiddenSlides>30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83</vt:i4>
      </vt:variant>
    </vt:vector>
  </HeadingPairs>
  <TitlesOfParts>
    <vt:vector size="90" baseType="lpstr">
      <vt:lpstr>Arial</vt:lpstr>
      <vt:lpstr>Calibri</vt:lpstr>
      <vt:lpstr>Cambria Math</vt:lpstr>
      <vt:lpstr>Symbol</vt:lpstr>
      <vt:lpstr>Tahoma</vt:lpstr>
      <vt:lpstr>PWN_PPT</vt:lpstr>
      <vt:lpstr>PWN_Groen</vt:lpstr>
      <vt:lpstr>Evides</vt:lpstr>
      <vt:lpstr>PowerPoint-presentatie</vt:lpstr>
      <vt:lpstr>PowerPoint-presentatie</vt:lpstr>
      <vt:lpstr>‘Uitdagingen’ sector productie PWN</vt:lpstr>
      <vt:lpstr>PowerPoint-presentatie</vt:lpstr>
      <vt:lpstr>Coagulatie voor Ceramac update fase 1</vt:lpstr>
      <vt:lpstr>Aanleiding project</vt:lpstr>
      <vt:lpstr>Voorgestelde alternatieve oplossing</vt:lpstr>
      <vt:lpstr>Waterkwaliteit (1)</vt:lpstr>
      <vt:lpstr>Waterkwaliteit (2)</vt:lpstr>
      <vt:lpstr>Productiecapaciteit</vt:lpstr>
      <vt:lpstr>Inpassen coagulatie in bestaande SIX installatie</vt:lpstr>
      <vt:lpstr>Methode en technieken pilotschaal 8 weken data acquisitie / instellingen draaien</vt:lpstr>
      <vt:lpstr>Coagulatie in SIX installatie Resultaten en interpretatie </vt:lpstr>
      <vt:lpstr>Microfiltratie Resultaten en interpretatie</vt:lpstr>
      <vt:lpstr> Vergelijking Andijk 3 en CVC Trans Membrane Pressure (TMP) </vt:lpstr>
      <vt:lpstr>Waterkwaliteit (1) indicatie zonder onderscheid naar procesinstellingen</vt:lpstr>
      <vt:lpstr>Waterkwaliteit (2) Organische stof karakterisering influent CM</vt:lpstr>
      <vt:lpstr>‘Principe’ CVC in PSA3</vt:lpstr>
      <vt:lpstr>Voorzet voor scenario’s</vt:lpstr>
      <vt:lpstr>Variant A: Volledige sedimentatie in nieuw te bouwen gebouw</vt:lpstr>
      <vt:lpstr>Variant B: Maximale uitbreiding lamellensedimentatie in bestaand gebouw</vt:lpstr>
      <vt:lpstr>Variant C: Minimale investering </vt:lpstr>
      <vt:lpstr> Voorlopige evaluatie scenario’s A, B en C vrije interpretatie projectteam</vt:lpstr>
      <vt:lpstr>PFAS</vt:lpstr>
      <vt:lpstr>Koolfilter Andijk</vt:lpstr>
      <vt:lpstr>PFAS</vt:lpstr>
      <vt:lpstr>Uitbreiding WPJ</vt:lpstr>
      <vt:lpstr>Go–no go pilot WPJ uitbreiding Technologie</vt:lpstr>
      <vt:lpstr>Achtergrond project uitbreiding WPJ</vt:lpstr>
      <vt:lpstr>Projectachtergrond Initiatieffase </vt:lpstr>
      <vt:lpstr>Waarom geen WPJ kopie</vt:lpstr>
      <vt:lpstr>Bestaand WPJ</vt:lpstr>
      <vt:lpstr>PWN system en WPJ gebruikers</vt:lpstr>
      <vt:lpstr>2. Waterkwaliteitseisen</vt:lpstr>
      <vt:lpstr>Identified Process Improvements WPJ</vt:lpstr>
      <vt:lpstr>Chemicaliënverbruik optimalisatie</vt:lpstr>
      <vt:lpstr>Chemicaliënverbruik optimalisatie</vt:lpstr>
      <vt:lpstr>Samenvatting:  waarom pilot?</vt:lpstr>
      <vt:lpstr>Project en pilot</vt:lpstr>
      <vt:lpstr>Ramingen ontwerp keuzes</vt:lpstr>
      <vt:lpstr>Concept keuze en pilot</vt:lpstr>
      <vt:lpstr>PowerPoint-presentatie</vt:lpstr>
      <vt:lpstr>PowerPoint-presentatie</vt:lpstr>
      <vt:lpstr>PowerPoint-presentatie</vt:lpstr>
      <vt:lpstr>Hoe gaan we de pilot bedrijven</vt:lpstr>
      <vt:lpstr>Pilot onderzoeksplan</vt:lpstr>
      <vt:lpstr>Activiteiten en projectplanning</vt:lpstr>
      <vt:lpstr>Projectorganisatie</vt:lpstr>
      <vt:lpstr>Pilotbudget</vt:lpstr>
      <vt:lpstr>Pilot deliverables</vt:lpstr>
      <vt:lpstr>Pilot installation (BOD)</vt:lpstr>
      <vt:lpstr>Screens</vt:lpstr>
      <vt:lpstr>Coagulation, Flocculation and Floc removal</vt:lpstr>
      <vt:lpstr>Coagulation, Flocculation and Floc removal</vt:lpstr>
      <vt:lpstr>CO2 removal and pH control</vt:lpstr>
      <vt:lpstr>Rapid filtration</vt:lpstr>
      <vt:lpstr>Procestechnologie (pilot) </vt:lpstr>
      <vt:lpstr>Pilot</vt:lpstr>
      <vt:lpstr>DAF</vt:lpstr>
      <vt:lpstr>Plaatjes van het huidige WPJ en WRK schema</vt:lpstr>
      <vt:lpstr>Achtergrond project uitbreiding WPJ</vt:lpstr>
      <vt:lpstr>Waarom WPJ uitbreiding en een pilot</vt:lpstr>
      <vt:lpstr>Wat is de pilot dan?</vt:lpstr>
      <vt:lpstr>Plaatjes van de nieuwe WPJ pilot</vt:lpstr>
      <vt:lpstr>Wat gaan we doen met de pilot</vt:lpstr>
      <vt:lpstr>Opzet</vt:lpstr>
      <vt:lpstr>3. Bron Ijsselmeer   waterkwaliteit</vt:lpstr>
      <vt:lpstr>UVT vs pH</vt:lpstr>
      <vt:lpstr>Coagulatant dosering</vt:lpstr>
      <vt:lpstr>Bezinksnelheid en temperatuur</vt:lpstr>
      <vt:lpstr>Uitdagende bron </vt:lpstr>
      <vt:lpstr>PowerPoint-presentatie</vt:lpstr>
      <vt:lpstr>humic</vt:lpstr>
      <vt:lpstr>biopolymeren</vt:lpstr>
      <vt:lpstr>UVT na coagulatie door jaar heen</vt:lpstr>
      <vt:lpstr>PowerPoint-presentatie</vt:lpstr>
      <vt:lpstr>PowerPoint-presentatie</vt:lpstr>
      <vt:lpstr>PowerPoint-presentatie</vt:lpstr>
      <vt:lpstr>Watertemperatuur</vt:lpstr>
      <vt:lpstr>Biologische activiteit IJsselmeer</vt:lpstr>
      <vt:lpstr>Uitdagende bron </vt:lpstr>
      <vt:lpstr>PowerPoint-presentatie</vt:lpstr>
    </vt:vector>
  </TitlesOfParts>
  <Company>NV PWN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Evides</dc:title>
  <dc:creator>Gude, JCJ (Jink)</dc:creator>
  <cp:lastModifiedBy>Gude, JCJ (Jink)</cp:lastModifiedBy>
  <cp:revision>2</cp:revision>
  <dcterms:created xsi:type="dcterms:W3CDTF">2022-04-11T11:24:09Z</dcterms:created>
  <dcterms:modified xsi:type="dcterms:W3CDTF">2022-04-25T09:28:25Z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</Properties>
</file>